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71" r:id="rId13"/>
    <p:sldId id="272" r:id="rId14"/>
    <p:sldId id="273" r:id="rId15"/>
    <p:sldId id="274" r:id="rId16"/>
    <p:sldId id="283" r:id="rId17"/>
    <p:sldId id="284" r:id="rId18"/>
    <p:sldId id="282" r:id="rId19"/>
    <p:sldId id="275" r:id="rId20"/>
    <p:sldId id="285" r:id="rId21"/>
    <p:sldId id="286" r:id="rId22"/>
    <p:sldId id="276" r:id="rId23"/>
    <p:sldId id="277" r:id="rId24"/>
    <p:sldId id="278" r:id="rId25"/>
    <p:sldId id="280" r:id="rId26"/>
    <p:sldId id="279" r:id="rId27"/>
    <p:sldId id="281" r:id="rId28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-882" y="-11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F7BE022-8DEA-4B92-814F-FF65716BE21D}" type="datetimeFigureOut">
              <a:rPr lang="pt-PT" smtClean="0"/>
              <a:pPr/>
              <a:t>30-05-2017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862A-F02F-4153-AE87-13A89361F46A}" type="slidenum">
              <a:rPr lang="pt-PT" smtClean="0"/>
              <a:pPr/>
              <a:t>‹nº›</a:t>
            </a:fld>
            <a:endParaRPr lang="pt-P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94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E022-8DEA-4B92-814F-FF65716BE21D}" type="datetimeFigureOut">
              <a:rPr lang="pt-PT" smtClean="0"/>
              <a:pPr/>
              <a:t>30-05-2017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862A-F02F-4153-AE87-13A89361F46A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443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E022-8DEA-4B92-814F-FF65716BE21D}" type="datetimeFigureOut">
              <a:rPr lang="pt-PT" smtClean="0"/>
              <a:pPr/>
              <a:t>30-05-2017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862A-F02F-4153-AE87-13A89361F46A}" type="slidenum">
              <a:rPr lang="pt-PT" smtClean="0"/>
              <a:pPr/>
              <a:t>‹nº›</a:t>
            </a:fld>
            <a:endParaRPr lang="pt-P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6478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E022-8DEA-4B92-814F-FF65716BE21D}" type="datetimeFigureOut">
              <a:rPr lang="pt-PT" smtClean="0"/>
              <a:pPr/>
              <a:t>30-05-2017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862A-F02F-4153-AE87-13A89361F46A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56571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E022-8DEA-4B92-814F-FF65716BE21D}" type="datetimeFigureOut">
              <a:rPr lang="pt-PT" smtClean="0"/>
              <a:pPr/>
              <a:t>30-05-2017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862A-F02F-4153-AE87-13A89361F46A}" type="slidenum">
              <a:rPr lang="pt-PT" smtClean="0"/>
              <a:pPr/>
              <a:t>‹nº›</a:t>
            </a:fld>
            <a:endParaRPr lang="pt-P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714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E022-8DEA-4B92-814F-FF65716BE21D}" type="datetimeFigureOut">
              <a:rPr lang="pt-PT" smtClean="0"/>
              <a:pPr/>
              <a:t>30-05-2017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862A-F02F-4153-AE87-13A89361F46A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429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E022-8DEA-4B92-814F-FF65716BE21D}" type="datetimeFigureOut">
              <a:rPr lang="pt-PT" smtClean="0"/>
              <a:pPr/>
              <a:t>30-05-2017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862A-F02F-4153-AE87-13A89361F46A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19843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E022-8DEA-4B92-814F-FF65716BE21D}" type="datetimeFigureOut">
              <a:rPr lang="pt-PT" smtClean="0"/>
              <a:pPr/>
              <a:t>30-05-2017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862A-F02F-4153-AE87-13A89361F46A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57474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E022-8DEA-4B92-814F-FF65716BE21D}" type="datetimeFigureOut">
              <a:rPr lang="pt-PT" smtClean="0"/>
              <a:pPr/>
              <a:t>30-05-2017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862A-F02F-4153-AE87-13A89361F46A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6992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E022-8DEA-4B92-814F-FF65716BE21D}" type="datetimeFigureOut">
              <a:rPr lang="pt-PT" smtClean="0"/>
              <a:pPr/>
              <a:t>30-05-2017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862A-F02F-4153-AE87-13A89361F46A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16387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E022-8DEA-4B92-814F-FF65716BE21D}" type="datetimeFigureOut">
              <a:rPr lang="pt-PT" smtClean="0"/>
              <a:pPr/>
              <a:t>30-05-2017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862A-F02F-4153-AE87-13A89361F46A}" type="slidenum">
              <a:rPr lang="pt-PT" smtClean="0"/>
              <a:pPr/>
              <a:t>‹nº›</a:t>
            </a:fld>
            <a:endParaRPr lang="pt-P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708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F7BE022-8DEA-4B92-814F-FF65716BE21D}" type="datetimeFigureOut">
              <a:rPr lang="pt-PT" smtClean="0"/>
              <a:pPr/>
              <a:t>30-05-2017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9F1862A-F02F-4153-AE87-13A89361F46A}" type="slidenum">
              <a:rPr lang="pt-PT" smtClean="0"/>
              <a:pPr/>
              <a:t>‹nº›</a:t>
            </a:fld>
            <a:endParaRPr lang="pt-P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329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PT" dirty="0" smtClean="0"/>
              <a:t>Equipas Multidisciplinares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smtClean="0"/>
              <a:t>Ana Neves Nº2</a:t>
            </a:r>
          </a:p>
          <a:p>
            <a:r>
              <a:rPr lang="pt-PT" dirty="0" smtClean="0"/>
              <a:t>Sofia Almeida Nº20</a:t>
            </a:r>
          </a:p>
          <a:p>
            <a:r>
              <a:rPr lang="pt-PT" dirty="0" smtClean="0"/>
              <a:t>Prof: Conceição Godinho</a:t>
            </a:r>
          </a:p>
          <a:p>
            <a:r>
              <a:rPr lang="pt-PT" dirty="0" smtClean="0"/>
              <a:t>CMRI</a:t>
            </a:r>
          </a:p>
          <a:p>
            <a:r>
              <a:rPr lang="pt-PT" dirty="0" smtClean="0"/>
              <a:t>Ano Lectivo 2017/18</a:t>
            </a:r>
            <a:endParaRPr lang="pt-PT" dirty="0"/>
          </a:p>
        </p:txBody>
      </p:sp>
      <p:pic>
        <p:nvPicPr>
          <p:cNvPr id="4" name="Imagem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965"/>
          <a:stretch/>
        </p:blipFill>
        <p:spPr>
          <a:xfrm>
            <a:off x="0" y="-1"/>
            <a:ext cx="12192000" cy="4619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80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A comunicação da equipa multidisciplinar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/>
              <a:t>A convivência social é um modo de se comunicar, pois ela é a respiração de uma sociedade, sendo também ressaltada como um processo de influências.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A comunicação e o diálogo constituem-se como dimensões essenciais para a integração do trabalho em equipa.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55659" y="1166648"/>
            <a:ext cx="9720073" cy="402336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t-PT" dirty="0" smtClean="0"/>
              <a:t>Uma equipa representa, para além de relações de trabalho, relações de saberes, poderes e principalmente, relações interpessoais, o que configura duas dimensões de uma equipa: a articulação das ações executadas pelos diversos profissionais que a compõem e a interação destes agentes.</a:t>
            </a:r>
          </a:p>
          <a:p>
            <a:endParaRPr lang="pt-PT" dirty="0"/>
          </a:p>
        </p:txBody>
      </p:sp>
      <p:pic>
        <p:nvPicPr>
          <p:cNvPr id="4" name="Picture 2" descr="Imagem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3671" y="3535667"/>
            <a:ext cx="4148411" cy="2635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61066" y="1182414"/>
            <a:ext cx="9720073" cy="2758965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t-PT" dirty="0" smtClean="0"/>
              <a:t>É imprescindível que a equipa multiprofissional de saúde tenha em conta a importância da comunicação interpessoal no contexto organizacional, pois é através dessa consciência organizacional que poderá trabalhar a eficiência de seu relacionamento com o paciente em meio hospitalar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Competências dos diferentes profissionais da equipa multidisciplinar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PT" dirty="0" smtClean="0"/>
              <a:t>O trabalho em saúde é marcado pelas relações interpessoais entre os profissionais e usuários. Caracteriza-se por ser um trabalho reflexivo e dependente do recrutamento de saberes distintos: científico, técnico, derivado de experiências de trabalho e sociais e de valores </a:t>
            </a:r>
            <a:r>
              <a:rPr lang="pt-PT" dirty="0" err="1" smtClean="0"/>
              <a:t>éticopolíticos</a:t>
            </a:r>
            <a:r>
              <a:rPr lang="pt-PT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ENFERMEIROS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24129" y="2002221"/>
            <a:ext cx="8655899" cy="430713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PT" dirty="0" smtClean="0"/>
              <a:t>Segundo </a:t>
            </a:r>
            <a:r>
              <a:rPr lang="pt-PT" dirty="0"/>
              <a:t>o Conselho de Enfermagem da Ordem dos Enfermeiros são competências dos Enfermeiros de Cuidados Gerais:</a:t>
            </a:r>
          </a:p>
          <a:p>
            <a:pPr marL="536575" lvl="0" indent="-95250" algn="just">
              <a:buFont typeface="Wingdings" panose="05000000000000000000" pitchFamily="2" charset="2"/>
              <a:buChar char="§"/>
            </a:pPr>
            <a:r>
              <a:rPr lang="pt-PT" dirty="0" err="1" smtClean="0"/>
              <a:t>Adoção</a:t>
            </a:r>
            <a:r>
              <a:rPr lang="pt-PT" dirty="0" smtClean="0"/>
              <a:t> </a:t>
            </a:r>
            <a:r>
              <a:rPr lang="pt-PT" dirty="0"/>
              <a:t>de uma conduta responsável e ética e </a:t>
            </a:r>
            <a:r>
              <a:rPr lang="pt-PT" dirty="0" smtClean="0"/>
              <a:t>actuar </a:t>
            </a:r>
            <a:r>
              <a:rPr lang="pt-PT" dirty="0"/>
              <a:t>no respeito pelos direitos e interesses, legalmente protegidos, dos cidadãos.</a:t>
            </a:r>
          </a:p>
          <a:p>
            <a:pPr marL="536575" lvl="0" indent="-95250" algn="just">
              <a:buFont typeface="Wingdings" panose="05000000000000000000" pitchFamily="2" charset="2"/>
              <a:buChar char="§"/>
            </a:pPr>
            <a:r>
              <a:rPr lang="pt-PT" dirty="0"/>
              <a:t>Promoção da saúde, prevenção da doença, tratamento, reabilitação e a reinserção social</a:t>
            </a:r>
            <a:r>
              <a:rPr lang="pt-PT" dirty="0" smtClean="0"/>
              <a:t>.</a:t>
            </a:r>
          </a:p>
          <a:p>
            <a:pPr marL="536575" indent="-95250" algn="just">
              <a:buFont typeface="Wingdings" panose="05000000000000000000" pitchFamily="2" charset="2"/>
              <a:buChar char="§"/>
            </a:pPr>
            <a:r>
              <a:rPr lang="pt-PT" dirty="0"/>
              <a:t>Ensino do utente sobre a administração e utilização de medicamentos ou tratamentos.</a:t>
            </a:r>
          </a:p>
          <a:p>
            <a:pPr marL="536575" lvl="0" indent="-95250" algn="just">
              <a:buFont typeface="Wingdings" panose="05000000000000000000" pitchFamily="2" charset="2"/>
              <a:buChar char="§"/>
            </a:pPr>
            <a:endParaRPr lang="pt-PT" dirty="0"/>
          </a:p>
          <a:p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59" t="52586" r="20421" b="6643"/>
          <a:stretch/>
        </p:blipFill>
        <p:spPr>
          <a:xfrm>
            <a:off x="10357945" y="3294992"/>
            <a:ext cx="1387365" cy="29431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MÉDICOS 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55659" y="2159875"/>
            <a:ext cx="8734727" cy="402336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Cabe ao médico enquanto profissional da equipa multidisciplinar:</a:t>
            </a:r>
          </a:p>
          <a:p>
            <a:pPr marL="720725" indent="-904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/>
              <a:t>Prestação </a:t>
            </a:r>
            <a:r>
              <a:rPr lang="pt-PT" dirty="0"/>
              <a:t>dos melhores cuidados ao seu alcance, agindo sempre com </a:t>
            </a:r>
            <a:r>
              <a:rPr lang="pt-PT" dirty="0" smtClean="0"/>
              <a:t>correcção </a:t>
            </a:r>
            <a:r>
              <a:rPr lang="pt-PT" dirty="0"/>
              <a:t>e delicadeza, no exclusivo intuito de promover ou restituir a saúde, conservar a vida e a sua qualidade, suavizar os sofrimentos, nomeadamente nos doentes sem esperança de cura ou em fase terminal, no pleno respeito pela dignidade do ser humano.</a:t>
            </a:r>
          </a:p>
          <a:p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43" r="21229" b="53803"/>
          <a:stretch/>
        </p:blipFill>
        <p:spPr>
          <a:xfrm>
            <a:off x="10373710" y="2808889"/>
            <a:ext cx="1324304" cy="3062033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55659" y="1828800"/>
            <a:ext cx="9720073" cy="2475186"/>
          </a:xfrm>
        </p:spPr>
        <p:txBody>
          <a:bodyPr/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/>
              <a:t>Liberdade </a:t>
            </a:r>
            <a:r>
              <a:rPr lang="pt-PT" dirty="0"/>
              <a:t>de escolha de meios de diagnóstico e terapêutica, devendo, porém, abster-se de prescrever desnecessariamente exames ou tratamentos onerosos ou de realizar </a:t>
            </a:r>
            <a:r>
              <a:rPr lang="pt-PT" dirty="0" smtClean="0"/>
              <a:t>actos </a:t>
            </a:r>
            <a:r>
              <a:rPr lang="pt-PT" dirty="0"/>
              <a:t>médicos supérfluos.</a:t>
            </a:r>
          </a:p>
        </p:txBody>
      </p:sp>
    </p:spTree>
    <p:extLst>
      <p:ext uri="{BB962C8B-B14F-4D97-AF65-F5344CB8AC3E}">
        <p14:creationId xmlns:p14="http://schemas.microsoft.com/office/powerpoint/2010/main" val="3416524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ASSISTENTE </a:t>
            </a:r>
            <a:r>
              <a:rPr lang="pt-PT" dirty="0"/>
              <a:t>OPERACIONAL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24128" y="2286000"/>
            <a:ext cx="9917141" cy="402336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/>
              <a:t>Auxilia </a:t>
            </a:r>
            <a:r>
              <a:rPr lang="pt-PT" dirty="0"/>
              <a:t>na prestação de cuidados de saúde aos utentes,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/>
              <a:t>Na </a:t>
            </a:r>
            <a:r>
              <a:rPr lang="pt-PT" dirty="0"/>
              <a:t>recolha e transporte de amostras biológicas,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/>
              <a:t>Na </a:t>
            </a:r>
            <a:r>
              <a:rPr lang="pt-PT" dirty="0"/>
              <a:t>limpeza, higienização e transporte de roupas, materiais e equipamentos, na limpeza e higienização dos espaços e no logístico e administrativo das diferentes unidades e de saúde.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17715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24128" y="1403131"/>
            <a:ext cx="9720073" cy="402336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/>
              <a:t>Auxiliar </a:t>
            </a:r>
            <a:r>
              <a:rPr lang="pt-PT" dirty="0"/>
              <a:t>na prestação de cuidados aos utentes, de acordo com orientações do enfermeiro:</a:t>
            </a:r>
          </a:p>
          <a:p>
            <a:pPr marL="725488" indent="-188913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dirty="0" smtClean="0"/>
              <a:t>Ajudar </a:t>
            </a:r>
            <a:r>
              <a:rPr lang="pt-PT" dirty="0"/>
              <a:t>o utente nas necessidades de eliminação e nos cuidados de higiene e conforto de acordo com orientações do enfermeiro;</a:t>
            </a:r>
          </a:p>
          <a:p>
            <a:pPr marL="725488" indent="-188913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dirty="0" smtClean="0"/>
              <a:t>Auxiliar </a:t>
            </a:r>
            <a:r>
              <a:rPr lang="pt-PT" dirty="0"/>
              <a:t>o enfermeiro na prestação de cuidados de eliminação, nos cuidados de higiene e conforto ao utente e na realização de tratamentos a feridas e úlceras;</a:t>
            </a:r>
          </a:p>
          <a:p>
            <a:pPr>
              <a:buFont typeface="Courier New" panose="02070309020205020404" pitchFamily="49" charset="0"/>
              <a:buChar char="o"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45490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FISIOTERAPEUTAS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39895" y="2118886"/>
            <a:ext cx="7662671" cy="402336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Ao fisioterapeuta compete-lhe:</a:t>
            </a:r>
          </a:p>
          <a:p>
            <a:pPr marL="725488" indent="-284163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dirty="0"/>
              <a:t>Planear, recolher, </a:t>
            </a:r>
            <a:r>
              <a:rPr lang="pt-PT" dirty="0" smtClean="0"/>
              <a:t>seleccionar, </a:t>
            </a:r>
            <a:r>
              <a:rPr lang="pt-PT" dirty="0"/>
              <a:t>preparar e aplicar os elementos necessários ao desenvolvimento normal da sua </a:t>
            </a:r>
            <a:r>
              <a:rPr lang="pt-PT" dirty="0" smtClean="0"/>
              <a:t>actividade </a:t>
            </a:r>
            <a:r>
              <a:rPr lang="pt-PT" dirty="0"/>
              <a:t>profissional;</a:t>
            </a:r>
          </a:p>
          <a:p>
            <a:pPr marL="725488" indent="-284163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dirty="0"/>
              <a:t>Recolher os meios e prestar os serviços e cuidados de saúde necessários à prevenção da doença, à manutenção, à defesa e à promoção do bem-estar e qualidade de vida do indivíduo e da comunidade;</a:t>
            </a:r>
          </a:p>
          <a:p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9710" y="2766849"/>
            <a:ext cx="2727434" cy="272743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Introdução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Este trabalho foi-nos proposto pela professora de Comunicações e Relações Interpessoais, que trata as Equipas Multidisciplinares.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/>
              <a:t>Neste </a:t>
            </a:r>
            <a:r>
              <a:rPr lang="pt-PT" dirty="0"/>
              <a:t>trabalho iremos abordar o conceito de equipas multidisciplinares, os </a:t>
            </a:r>
            <a:r>
              <a:rPr lang="pt-PT" dirty="0" smtClean="0"/>
              <a:t>objectivos </a:t>
            </a:r>
            <a:r>
              <a:rPr lang="pt-PT" dirty="0"/>
              <a:t>da equipa, principais características, atitudes e comportamentos, a comunicação, as competências dos diferentes profissionais e os modelos e práticas na saúde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0900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PSICÓLOGOS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/>
              <a:t>Prestigiar </a:t>
            </a:r>
            <a:r>
              <a:rPr lang="pt-PT" dirty="0"/>
              <a:t>e dignificar a profissão;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/>
              <a:t>Colocar </a:t>
            </a:r>
            <a:r>
              <a:rPr lang="pt-PT" dirty="0"/>
              <a:t>a sua capacidade ao serviço do interesse público;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/>
              <a:t>Empenhar </a:t>
            </a:r>
            <a:r>
              <a:rPr lang="pt-PT" dirty="0"/>
              <a:t>-se no estabelecimento de uma dinâmica de cooperação social com o </a:t>
            </a:r>
            <a:r>
              <a:rPr lang="pt-PT" dirty="0" smtClean="0"/>
              <a:t>objectivo </a:t>
            </a:r>
            <a:r>
              <a:rPr lang="pt-PT" dirty="0"/>
              <a:t>de melhorar o bem-estar individual e </a:t>
            </a:r>
            <a:r>
              <a:rPr lang="pt-PT" dirty="0" smtClean="0"/>
              <a:t>colectivo;</a:t>
            </a:r>
            <a:endParaRPr lang="pt-PT" dirty="0"/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/>
              <a:t>Defender </a:t>
            </a:r>
            <a:r>
              <a:rPr lang="pt-PT" dirty="0"/>
              <a:t>e fazer defender o sigilo profissional;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557292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 </a:t>
            </a:r>
            <a:br>
              <a:rPr lang="pt-PT" dirty="0"/>
            </a:br>
            <a:r>
              <a:rPr lang="pt-PT" dirty="0"/>
              <a:t>ASSISTENTES SOCIAIS</a:t>
            </a:r>
            <a:r>
              <a:rPr lang="pt-PT" b="1" dirty="0"/>
              <a:t/>
            </a:r>
            <a:br>
              <a:rPr lang="pt-PT" b="1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24129" y="2286000"/>
            <a:ext cx="8561306" cy="402336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pt-PT" dirty="0">
                <a:cs typeface="Vijaya" panose="020B0604020202020204" pitchFamily="34" charset="0"/>
              </a:rPr>
              <a:t>Segundo o código de ética da Associação Nacional dos Assistentes Sociais são competências profissionais:</a:t>
            </a:r>
          </a:p>
          <a:p>
            <a:pPr marL="725488" lvl="0" indent="-188913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t-PT" dirty="0">
                <a:cs typeface="Vijaya" panose="020B0604020202020204" pitchFamily="34" charset="0"/>
              </a:rPr>
              <a:t>Ajudar pessoas carentes e ter em conta problemas sociais. </a:t>
            </a:r>
          </a:p>
          <a:p>
            <a:pPr marL="725488" lvl="0" indent="-188913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t-PT" dirty="0">
                <a:cs typeface="Vijaya" panose="020B0604020202020204" pitchFamily="34" charset="0"/>
              </a:rPr>
              <a:t>Utilizar os seus conhecimentos, valores e capacidades de modo a ajudar pessoas necessitadas tendo em atenção os problemas sociais.</a:t>
            </a:r>
          </a:p>
          <a:p>
            <a:pPr marL="725488" indent="-188913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t-PT" dirty="0">
                <a:cs typeface="Vijaya" panose="020B0604020202020204" pitchFamily="34" charset="0"/>
              </a:rPr>
              <a:t>Exercer serviço voluntário sem esperarem retribuição financeira significante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9245" y="3778086"/>
            <a:ext cx="1779588" cy="254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87563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Modelos e Práticas na </a:t>
            </a:r>
            <a:r>
              <a:rPr lang="pt-PT" dirty="0" smtClean="0"/>
              <a:t>Saúde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87190" y="2112579"/>
            <a:ext cx="9720073" cy="402336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Ao longo da História, diversos modelos de saúde têm ocupado, sucessivamente e, consoante o evoluir das civilizações, lugar de destaque na prática da Medicina e, de certa forma, também no papel crescente da Psicologia nesse domínio. </a:t>
            </a:r>
          </a:p>
          <a:p>
            <a:pPr marL="630238" indent="-188913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dirty="0"/>
              <a:t>Existem 3 modelos:</a:t>
            </a:r>
          </a:p>
          <a:p>
            <a:pPr marL="630238" lvl="0" indent="-188913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dirty="0"/>
              <a:t>Modelo Biomédico;</a:t>
            </a:r>
          </a:p>
          <a:p>
            <a:pPr marL="630238" lvl="0" indent="-188913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dirty="0"/>
              <a:t>Modelo Biopsicossocial;</a:t>
            </a:r>
          </a:p>
          <a:p>
            <a:pPr marL="630238" lvl="0" indent="-188913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dirty="0"/>
              <a:t>Modelo Holista.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Modelo </a:t>
            </a:r>
            <a:r>
              <a:rPr lang="pt-PT" dirty="0" smtClean="0"/>
              <a:t>Biomédico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É o modelo vigente da </a:t>
            </a:r>
            <a:r>
              <a:rPr lang="pt-PT" dirty="0" smtClean="0"/>
              <a:t>actuação </a:t>
            </a:r>
            <a:r>
              <a:rPr lang="pt-PT" dirty="0"/>
              <a:t>na saúde e é regido por variáveis biológicas que analisam o corpo como uma máquina, através </a:t>
            </a:r>
            <a:r>
              <a:rPr lang="pt-PT" dirty="0" smtClean="0"/>
              <a:t>da relação</a:t>
            </a:r>
            <a:r>
              <a:rPr lang="pt-PT" dirty="0"/>
              <a:t> causa-efeito, minimizando aspectos sociais, psicológicos e </a:t>
            </a:r>
            <a:r>
              <a:rPr lang="pt-PT" dirty="0" smtClean="0"/>
              <a:t>as dimensões</a:t>
            </a:r>
            <a:r>
              <a:rPr lang="pt-PT" dirty="0"/>
              <a:t> humanas da </a:t>
            </a:r>
            <a:r>
              <a:rPr lang="pt-PT" dirty="0" smtClean="0"/>
              <a:t>doença. 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/>
              <a:t>É</a:t>
            </a:r>
            <a:r>
              <a:rPr lang="pt-PT" dirty="0"/>
              <a:t> caracterizado por diagnósticos </a:t>
            </a:r>
            <a:r>
              <a:rPr lang="pt-PT" dirty="0" smtClean="0"/>
              <a:t>que determinam </a:t>
            </a:r>
            <a:r>
              <a:rPr lang="pt-PT" dirty="0"/>
              <a:t>o modo de tratamento, monopolizado pelo médico, no qual se privilegia a doença e não o doente. 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Modelo Biopsicossocial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Trata-se de uma </a:t>
            </a:r>
            <a:r>
              <a:rPr lang="pt-PT" dirty="0" smtClean="0"/>
              <a:t>perspectiva </a:t>
            </a:r>
            <a:r>
              <a:rPr lang="pt-PT" dirty="0"/>
              <a:t>que dá importância já não só aos </a:t>
            </a:r>
            <a:r>
              <a:rPr lang="pt-PT" dirty="0" smtClean="0"/>
              <a:t>aspectos </a:t>
            </a:r>
            <a:r>
              <a:rPr lang="pt-PT" dirty="0"/>
              <a:t>biológicos da saúde humana, mas também a </a:t>
            </a:r>
            <a:r>
              <a:rPr lang="pt-PT" dirty="0" smtClean="0"/>
              <a:t>aspectos </a:t>
            </a:r>
            <a:r>
              <a:rPr lang="pt-PT" dirty="0"/>
              <a:t>psicológicos e sociais. </a:t>
            </a:r>
            <a:endParaRPr lang="pt-PT" dirty="0" smtClean="0"/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/>
              <a:t>Passou </a:t>
            </a:r>
            <a:r>
              <a:rPr lang="pt-PT" dirty="0"/>
              <a:t>a ter-se em conta o equilíbrio entre os diversos </a:t>
            </a:r>
            <a:r>
              <a:rPr lang="pt-PT" dirty="0" smtClean="0"/>
              <a:t>aspectos </a:t>
            </a:r>
            <a:r>
              <a:rPr lang="pt-PT" dirty="0"/>
              <a:t>inerentes ao ser humano para conceptualizar a sua saúde, a sua doença e fundamentar as tomadas de decisão relativamente ao processo terapêutico.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92597" y="867103"/>
            <a:ext cx="9720073" cy="402336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pt-PT" dirty="0"/>
              <a:t>No entanto, esta </a:t>
            </a:r>
            <a:r>
              <a:rPr lang="pt-PT" dirty="0" smtClean="0"/>
              <a:t>perspectiva </a:t>
            </a:r>
            <a:r>
              <a:rPr lang="pt-PT" dirty="0"/>
              <a:t>concebe ainda o indivíduo como sendo passivo, pois o seu papel na sua própria saúde termina no momento em que fornece ao técnico de saúde, informações do foro social, psicológico e biológico.</a:t>
            </a:r>
          </a:p>
        </p:txBody>
      </p:sp>
    </p:spTree>
    <p:extLst>
      <p:ext uri="{BB962C8B-B14F-4D97-AF65-F5344CB8AC3E}">
        <p14:creationId xmlns:p14="http://schemas.microsoft.com/office/powerpoint/2010/main" val="31723665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Modelo Holista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Visão do indivíduo como um todo e da saúde como </a:t>
            </a:r>
            <a:r>
              <a:rPr lang="pt-PT" dirty="0" smtClean="0"/>
              <a:t>subjectiva. </a:t>
            </a:r>
            <a:r>
              <a:rPr lang="pt-PT" dirty="0"/>
              <a:t>De acordo com este modelo, o indivíduo tem um papel </a:t>
            </a:r>
            <a:r>
              <a:rPr lang="pt-PT" dirty="0" smtClean="0"/>
              <a:t>activo </a:t>
            </a:r>
            <a:r>
              <a:rPr lang="pt-PT" dirty="0"/>
              <a:t>na sua saúde, cabendo ao técnico de saúde auxiliá-lo no processo de tratamento e levando a cabo iniciativas de educação para saúde.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Conclusão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24128" y="2112580"/>
            <a:ext cx="9720073" cy="402336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/>
              <a:t>Com </a:t>
            </a:r>
            <a:r>
              <a:rPr lang="pt-PT" dirty="0"/>
              <a:t>este trabalho concluímos o que são as equipas multidisciplinares, o seu </a:t>
            </a:r>
            <a:r>
              <a:rPr lang="pt-PT" dirty="0" smtClean="0"/>
              <a:t>objectivo, </a:t>
            </a:r>
            <a:r>
              <a:rPr lang="pt-PT" dirty="0"/>
              <a:t>as suas principais características que deve integrar para o sucesso desta, os </a:t>
            </a:r>
            <a:r>
              <a:rPr lang="pt-PT" dirty="0" smtClean="0"/>
              <a:t>aspectos </a:t>
            </a:r>
            <a:r>
              <a:rPr lang="pt-PT" dirty="0"/>
              <a:t>positivos, riscos, problemas e dificuldades que as equipas podem apresentar, a comunicação, as competências dos integrantes da equipa e os modelos e práticas na saúde.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35665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Equipa</a:t>
            </a:r>
            <a:r>
              <a:rPr lang="pt-PT" b="1" dirty="0" smtClean="0"/>
              <a:t> </a:t>
            </a:r>
            <a:r>
              <a:rPr lang="pt-PT" dirty="0" smtClean="0"/>
              <a:t>Multidisciplinar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3038" indent="-173038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/>
              <a:t>A equipa multidisciplinar é formada por um grupo de profissionais de uma área qualquer (saúde, administração, etc.) que trabalham em conjunto a fim de chegar a um objetivo comum.</a:t>
            </a:r>
          </a:p>
          <a:p>
            <a:pPr marL="173038" indent="-173038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/>
              <a:t>É formada por vários profissionais que assistem diretamente os indivíduos: médicos, enfermeiros, psicólogos, assistentes sociais, terapeutas ocupacionais e assistentes operacionais.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24128" y="1024759"/>
            <a:ext cx="9720073" cy="402336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/>
              <a:t>No trabalho em equipa multiprofissional há a necessidade de uma inter-relação entre os diferentes profissionais que devem ver o paciente como um todo, numa atitude humanizada, e não trabalhar de forma isolada sua especialidade, e compreendendo a necessidade real do paciente e de seus tutores naquele momento ou caso específico.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Objetivos da equipa multidisciplinar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/>
              <a:t>Diminuir a desigualdade entre os profissionais de diferentes atuações na área de saúde para consequentemente ocorrer a maior integração na equipa, havendo maior possibilidade de interagirem em situações livres de submissão na busca de consensos acerca da finalidade e do modo de executar o trabalho.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55659" y="758637"/>
            <a:ext cx="9720072" cy="1353943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Principais caraterísticas que uma equipa multidisciplinar deve integrar para ter sucesso:</a:t>
            </a:r>
            <a:r>
              <a:rPr lang="pt-PT" b="1" dirty="0" smtClean="0"/>
              <a:t/>
            </a:r>
            <a:br>
              <a:rPr lang="pt-PT" b="1" dirty="0" smtClean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pt-PT" dirty="0" smtClean="0"/>
              <a:t>Objetivos comuns;</a:t>
            </a:r>
          </a:p>
          <a:p>
            <a:pPr lvl="0">
              <a:buFont typeface="Arial" pitchFamily="34" charset="0"/>
              <a:buChar char="•"/>
            </a:pPr>
            <a:r>
              <a:rPr lang="pt-PT" dirty="0" smtClean="0"/>
              <a:t>Clara definição de papéis;</a:t>
            </a:r>
          </a:p>
          <a:p>
            <a:pPr lvl="0">
              <a:buFont typeface="Arial" pitchFamily="34" charset="0"/>
              <a:buChar char="•"/>
            </a:pPr>
            <a:r>
              <a:rPr lang="pt-PT" dirty="0" smtClean="0"/>
              <a:t>Respeito;</a:t>
            </a:r>
          </a:p>
          <a:p>
            <a:pPr lvl="0">
              <a:buFont typeface="Arial" pitchFamily="34" charset="0"/>
              <a:buChar char="•"/>
            </a:pPr>
            <a:r>
              <a:rPr lang="pt-PT" dirty="0" smtClean="0"/>
              <a:t>Comunicação;</a:t>
            </a:r>
          </a:p>
          <a:p>
            <a:pPr lvl="0">
              <a:buFont typeface="Arial" pitchFamily="34" charset="0"/>
              <a:buChar char="•"/>
            </a:pPr>
            <a:r>
              <a:rPr lang="pt-PT" dirty="0" smtClean="0"/>
              <a:t>Envolvimento;</a:t>
            </a:r>
          </a:p>
          <a:p>
            <a:pPr lvl="0">
              <a:buFont typeface="Arial" pitchFamily="34" charset="0"/>
              <a:buChar char="•"/>
            </a:pPr>
            <a:r>
              <a:rPr lang="pt-PT" dirty="0" smtClean="0"/>
              <a:t>Competências e habilidades;</a:t>
            </a:r>
          </a:p>
          <a:p>
            <a:pPr lvl="0">
              <a:buFont typeface="Arial" pitchFamily="34" charset="0"/>
              <a:buChar char="•"/>
            </a:pPr>
            <a:r>
              <a:rPr lang="pt-PT" dirty="0" smtClean="0"/>
              <a:t>Aptidão para funcionar como uma unidade e não como um grupo de indivíduos.</a:t>
            </a:r>
          </a:p>
          <a:p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449" y="2293587"/>
            <a:ext cx="3189889" cy="18118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Aspetos positivos da equipa multiprofissional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pt-PT" dirty="0" smtClean="0"/>
              <a:t>Articulação dos saberes e divisão do trabalho</a:t>
            </a:r>
          </a:p>
          <a:p>
            <a:pPr lvl="0">
              <a:buFont typeface="Arial" pitchFamily="34" charset="0"/>
              <a:buChar char="•"/>
            </a:pPr>
            <a:r>
              <a:rPr lang="pt-PT" dirty="0" smtClean="0"/>
              <a:t>Agir comunicativo</a:t>
            </a:r>
          </a:p>
          <a:p>
            <a:pPr lvl="0">
              <a:buFont typeface="Arial" pitchFamily="34" charset="0"/>
              <a:buChar char="•"/>
            </a:pPr>
            <a:r>
              <a:rPr lang="pt-PT" dirty="0" smtClean="0"/>
              <a:t>Atenção integral à saúde</a:t>
            </a:r>
          </a:p>
          <a:p>
            <a:pPr lvl="0">
              <a:buFont typeface="Arial" pitchFamily="34" charset="0"/>
              <a:buChar char="•"/>
            </a:pPr>
            <a:r>
              <a:rPr lang="pt-PT" dirty="0" smtClean="0"/>
              <a:t>Contato próximo com as famílias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Riscos problemas e dificuldades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pt-PT" dirty="0" smtClean="0"/>
              <a:t>Apesar dos benefícios apontados, algumas dificuldades e problemas têm sido identificados no seio de equipas multiprofissionais, nomeadamente:</a:t>
            </a:r>
          </a:p>
          <a:p>
            <a:pPr lvl="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pt-PT" dirty="0" smtClean="0"/>
              <a:t>Intensa divisão social e técnica do trabalho na área da saúde;</a:t>
            </a:r>
          </a:p>
          <a:p>
            <a:pPr lvl="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pt-PT" dirty="0" smtClean="0"/>
              <a:t>Processo de alta especialização e compartimentação do saber na formação académica dos profissionais;</a:t>
            </a:r>
          </a:p>
          <a:p>
            <a:pPr lvl="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pt-PT" dirty="0" smtClean="0"/>
              <a:t>A crença de que competência de cada profissional isoladamente será suficiente para a complexidade do atendimento das necessidades de saúde do doente e da comunidade;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66017" y="1403131"/>
            <a:ext cx="9720073" cy="4023360"/>
          </a:xfrm>
        </p:spPr>
        <p:txBody>
          <a:bodyPr/>
          <a:lstStyle/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/>
              <a:t>Visão reducionista e fragmentada do ser humano;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/>
              <a:t>Ausência de comunicação entre os elementos integrantes da equipa;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/>
              <a:t>Alta rotatividade dos profissionais de saúde;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/>
              <a:t>Falta de supervisão, acompanhamento e formação;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/>
              <a:t>Hierarquia entre profissões e competição no mercado de trabalho.</a:t>
            </a:r>
          </a:p>
          <a:p>
            <a:pPr>
              <a:buFont typeface="Arial" pitchFamily="34" charset="0"/>
              <a:buChar char="•"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75</TotalTime>
  <Words>1347</Words>
  <Application>Microsoft Office PowerPoint</Application>
  <PresentationFormat>Personalizados</PresentationFormat>
  <Paragraphs>92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27</vt:i4>
      </vt:variant>
    </vt:vector>
  </HeadingPairs>
  <TitlesOfParts>
    <vt:vector size="28" baseType="lpstr">
      <vt:lpstr>Integral</vt:lpstr>
      <vt:lpstr>Equipas Multidisciplinares</vt:lpstr>
      <vt:lpstr>Introdução</vt:lpstr>
      <vt:lpstr>Equipa Multidisciplinar</vt:lpstr>
      <vt:lpstr>Apresentação do PowerPoint</vt:lpstr>
      <vt:lpstr>Objetivos da equipa multidisciplinar</vt:lpstr>
      <vt:lpstr>Principais caraterísticas que uma equipa multidisciplinar deve integrar para ter sucesso: </vt:lpstr>
      <vt:lpstr>Aspetos positivos da equipa multiprofissional </vt:lpstr>
      <vt:lpstr>Riscos problemas e dificuldades</vt:lpstr>
      <vt:lpstr>Apresentação do PowerPoint</vt:lpstr>
      <vt:lpstr>A comunicação da equipa multidisciplinar</vt:lpstr>
      <vt:lpstr>Apresentação do PowerPoint</vt:lpstr>
      <vt:lpstr>Apresentação do PowerPoint</vt:lpstr>
      <vt:lpstr>Competências dos diferentes profissionais da equipa multidisciplinar</vt:lpstr>
      <vt:lpstr>ENFERMEIROS</vt:lpstr>
      <vt:lpstr>MÉDICOS </vt:lpstr>
      <vt:lpstr>Apresentação do PowerPoint</vt:lpstr>
      <vt:lpstr>ASSISTENTE OPERACIONAL</vt:lpstr>
      <vt:lpstr>Apresentação do PowerPoint</vt:lpstr>
      <vt:lpstr>FISIOTERAPEUTAS</vt:lpstr>
      <vt:lpstr>PSICÓLOGOS</vt:lpstr>
      <vt:lpstr>  ASSISTENTES SOCIAIS </vt:lpstr>
      <vt:lpstr>Modelos e Práticas na Saúde</vt:lpstr>
      <vt:lpstr>Modelo Biomédico</vt:lpstr>
      <vt:lpstr>Modelo Biopsicossocial</vt:lpstr>
      <vt:lpstr>Apresentação do PowerPoint</vt:lpstr>
      <vt:lpstr>Modelo Holista</vt:lpstr>
      <vt:lpstr>Conclusão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Sofia Almeida</dc:creator>
  <cp:lastModifiedBy>a31764</cp:lastModifiedBy>
  <cp:revision>11</cp:revision>
  <dcterms:created xsi:type="dcterms:W3CDTF">2017-05-21T21:11:06Z</dcterms:created>
  <dcterms:modified xsi:type="dcterms:W3CDTF">2017-05-30T11:16:37Z</dcterms:modified>
</cp:coreProperties>
</file>