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0"/>
  </p:notesMasterIdLst>
  <p:handoutMasterIdLst>
    <p:handoutMasterId r:id="rId101"/>
  </p:handoutMasterIdLst>
  <p:sldIdLst>
    <p:sldId id="256" r:id="rId5"/>
    <p:sldId id="363" r:id="rId6"/>
    <p:sldId id="361" r:id="rId7"/>
    <p:sldId id="362" r:id="rId8"/>
    <p:sldId id="257" r:id="rId9"/>
    <p:sldId id="258" r:id="rId10"/>
    <p:sldId id="261" r:id="rId11"/>
    <p:sldId id="260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2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07" r:id="rId47"/>
    <p:sldId id="308" r:id="rId48"/>
    <p:sldId id="300" r:id="rId49"/>
    <p:sldId id="301" r:id="rId50"/>
    <p:sldId id="303" r:id="rId51"/>
    <p:sldId id="304" r:id="rId52"/>
    <p:sldId id="305" r:id="rId53"/>
    <p:sldId id="330" r:id="rId54"/>
    <p:sldId id="309" r:id="rId55"/>
    <p:sldId id="331" r:id="rId56"/>
    <p:sldId id="311" r:id="rId57"/>
    <p:sldId id="312" r:id="rId58"/>
    <p:sldId id="314" r:id="rId59"/>
    <p:sldId id="315" r:id="rId60"/>
    <p:sldId id="316" r:id="rId61"/>
    <p:sldId id="317" r:id="rId62"/>
    <p:sldId id="318" r:id="rId63"/>
    <p:sldId id="319" r:id="rId64"/>
    <p:sldId id="332" r:id="rId65"/>
    <p:sldId id="320" r:id="rId66"/>
    <p:sldId id="321" r:id="rId67"/>
    <p:sldId id="322" r:id="rId68"/>
    <p:sldId id="323" r:id="rId69"/>
    <p:sldId id="333" r:id="rId70"/>
    <p:sldId id="324" r:id="rId71"/>
    <p:sldId id="326" r:id="rId72"/>
    <p:sldId id="334" r:id="rId73"/>
    <p:sldId id="327" r:id="rId74"/>
    <p:sldId id="328" r:id="rId75"/>
    <p:sldId id="329" r:id="rId76"/>
    <p:sldId id="346" r:id="rId77"/>
    <p:sldId id="335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7" r:id="rId87"/>
    <p:sldId id="348" r:id="rId88"/>
    <p:sldId id="349" r:id="rId89"/>
    <p:sldId id="350" r:id="rId90"/>
    <p:sldId id="351" r:id="rId91"/>
    <p:sldId id="352" r:id="rId92"/>
    <p:sldId id="353" r:id="rId93"/>
    <p:sldId id="355" r:id="rId94"/>
    <p:sldId id="356" r:id="rId95"/>
    <p:sldId id="357" r:id="rId96"/>
    <p:sldId id="358" r:id="rId97"/>
    <p:sldId id="359" r:id="rId98"/>
    <p:sldId id="360" r:id="rId9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53" autoAdjust="0"/>
    <p:restoredTop sz="95781" autoAdjust="0"/>
  </p:normalViewPr>
  <p:slideViewPr>
    <p:cSldViewPr>
      <p:cViewPr>
        <p:scale>
          <a:sx n="66" d="100"/>
          <a:sy n="66" d="100"/>
        </p:scale>
        <p:origin x="-948" y="-25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028" y="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PT"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PT" sz="1200"/>
            </a:lvl1pPr>
          </a:lstStyle>
          <a:p>
            <a:fld id="{D62B86DB-87DC-479A-929C-3CA558886413}" type="datetime1">
              <a:rPr lang="pt-PT" smtClean="0"/>
              <a:pPr/>
              <a:t>13-03-2016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PT" sz="1200"/>
            </a:lvl1pPr>
          </a:lstStyle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PT" sz="1200"/>
            </a:lvl1pPr>
          </a:lstStyle>
          <a:p>
            <a:fld id="{A446DCAE-1661-43FF-8A44-43DAFDC1FD90}" type="slidenum">
              <a:rPr lang="pt-PT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PT"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PT" sz="1200"/>
            </a:lvl1pPr>
          </a:lstStyle>
          <a:p>
            <a:fld id="{23D4552B-9B6F-40F3-8CBB-E22AC30E062E}" type="datetime1">
              <a:rPr lang="pt-PT" smtClean="0"/>
              <a:pPr/>
              <a:t>13-03-2016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PT"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PT" sz="1200"/>
            </a:lvl1pPr>
          </a:lstStyle>
          <a:p>
            <a:fld id="{69C971FF-EF28-4195-A575-329446EFAA55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PT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PT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PT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PT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PT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PT" smtClean="0"/>
              <a:pPr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26153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PT" smtClean="0"/>
              <a:pPr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713382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PT" smtClean="0"/>
              <a:pPr/>
              <a:t>70</a:t>
            </a:fld>
            <a:endParaRPr lang="pt-P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>
              <a:solidFill>
                <a:schemeClr val="lt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 latinLnBrk="0">
              <a:defRPr lang="pt-PT" sz="4400"/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pt-PT" sz="2000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lang="pt-PT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pt-PT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pt-PT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pt-PT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pt-PT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pt-PT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pt-PT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pt-PT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/>
              <a:t>Faça clique para editar o estilo</a:t>
            </a:r>
          </a:p>
        </p:txBody>
      </p:sp>
    </p:spTree>
    <p:extLst>
      <p:ext uri="{BB962C8B-B14F-4D97-AF65-F5344CB8AC3E}">
        <p14:creationId xmlns:p14="http://schemas.microsoft.com/office/powerpoint/2010/main" xmlns="" val="92524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pt-PT"/>
            </a:lvl5pPr>
            <a:lvl6pPr latinLnBrk="0">
              <a:defRPr lang="pt-PT"/>
            </a:lvl6pPr>
            <a:lvl7pPr latinLnBrk="0">
              <a:defRPr lang="pt-PT" baseline="0"/>
            </a:lvl7pPr>
            <a:lvl8pPr latinLnBrk="0">
              <a:defRPr lang="pt-PT" baseline="0"/>
            </a:lvl8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56F76C-6AF9-4F0C-9488-EAECBC986D27}" type="datetime1">
              <a:rPr lang="pt-PT" smtClean="0"/>
              <a:pPr/>
              <a:t>13-03-2016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94485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o Texto Vertical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 latinLnBrk="0">
              <a:defRPr lang="pt-PT"/>
            </a:lvl5pPr>
            <a:lvl6pPr latinLnBrk="0">
              <a:defRPr lang="pt-PT"/>
            </a:lvl6pPr>
            <a:lvl7pPr latinLnBrk="0">
              <a:defRPr lang="pt-PT"/>
            </a:lvl7pPr>
            <a:lvl8pPr latinLnBrk="0">
              <a:defRPr lang="pt-PT"/>
            </a:lvl8pPr>
            <a:lvl9pPr latinLnBrk="0">
              <a:defRPr lang="pt-PT"/>
            </a:lvl9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D95AEC-1C91-44E9-9A10-D5A4F4D0D952}" type="datetime1">
              <a:rPr lang="pt-PT" smtClean="0"/>
              <a:pPr/>
              <a:t>13-03-2016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82942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pt-PT"/>
            </a:lvl5pPr>
            <a:lvl6pPr latinLnBrk="0">
              <a:defRPr lang="pt-PT"/>
            </a:lvl6pPr>
            <a:lvl7pPr latinLnBrk="0">
              <a:defRPr lang="pt-PT" baseline="0"/>
            </a:lvl7pPr>
            <a:lvl8pPr latinLnBrk="0">
              <a:defRPr lang="pt-PT" baseline="0"/>
            </a:lvl8pPr>
            <a:lvl9pPr latinLnBrk="0">
              <a:defRPr lang="pt-PT" baseline="0"/>
            </a:lvl9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3F5B46-1853-4E45-9E8A-8D6480EBE43B}" type="datetime1">
              <a:rPr lang="pt-PT" smtClean="0"/>
              <a:pPr/>
              <a:t>13-03-2016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79464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 latinLnBrk="0">
              <a:defRPr lang="pt-PT" sz="4400" b="0" cap="all"/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 latinLnBrk="0">
              <a:spcBef>
                <a:spcPts val="0"/>
              </a:spcBef>
              <a:buNone/>
              <a:defRPr lang="pt-PT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pt-PT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pt-PT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pt-PT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pt-PT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pt-PT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pt-PT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pt-PT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pt-PT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F3A827-4D58-4ABC-BA3B-65172A687A9E}" type="datetime1">
              <a:rPr lang="pt-PT" smtClean="0"/>
              <a:pPr/>
              <a:t>13-03-2016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94569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 latinLnBrk="0">
              <a:defRPr lang="pt-PT" sz="2400"/>
            </a:lvl1pPr>
            <a:lvl2pPr latinLnBrk="0">
              <a:defRPr lang="pt-PT" sz="2000"/>
            </a:lvl2pPr>
            <a:lvl3pPr latinLnBrk="0">
              <a:defRPr lang="pt-PT" sz="1800"/>
            </a:lvl3pPr>
            <a:lvl4pPr latinLnBrk="0">
              <a:defRPr lang="pt-PT" sz="1600"/>
            </a:lvl4pPr>
            <a:lvl5pPr latinLnBrk="0">
              <a:defRPr lang="pt-PT" sz="1600"/>
            </a:lvl5pPr>
            <a:lvl6pPr latinLnBrk="0">
              <a:defRPr lang="pt-PT" sz="1600"/>
            </a:lvl6pPr>
            <a:lvl7pPr latinLnBrk="0">
              <a:defRPr lang="pt-PT" sz="1600" baseline="0"/>
            </a:lvl7pPr>
            <a:lvl8pPr latinLnBrk="0">
              <a:defRPr lang="pt-PT" sz="1600" baseline="0"/>
            </a:lvl8pPr>
            <a:lvl9pPr latinLnBrk="0">
              <a:defRPr lang="pt-PT" sz="1600" baseline="0"/>
            </a:lvl9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 latinLnBrk="0">
              <a:defRPr lang="pt-PT" sz="2400"/>
            </a:lvl1pPr>
            <a:lvl2pPr latinLnBrk="0">
              <a:defRPr lang="pt-PT" sz="2000"/>
            </a:lvl2pPr>
            <a:lvl3pPr latinLnBrk="0">
              <a:defRPr lang="pt-PT" sz="1800"/>
            </a:lvl3pPr>
            <a:lvl4pPr latinLnBrk="0">
              <a:defRPr lang="pt-PT" sz="1600"/>
            </a:lvl4pPr>
            <a:lvl5pPr latinLnBrk="0">
              <a:defRPr lang="pt-PT" sz="1600"/>
            </a:lvl5pPr>
            <a:lvl6pPr latinLnBrk="0">
              <a:defRPr lang="pt-PT" sz="1600"/>
            </a:lvl6pPr>
            <a:lvl7pPr latinLnBrk="0">
              <a:defRPr lang="pt-PT" sz="1600"/>
            </a:lvl7pPr>
            <a:lvl8pPr latinLnBrk="0">
              <a:defRPr lang="pt-PT" sz="1600"/>
            </a:lvl8pPr>
            <a:lvl9pPr latinLnBrk="0">
              <a:defRPr lang="pt-PT" sz="1600"/>
            </a:lvl9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0A52E-1712-4B0B-8EDA-E2A76737A3D7}" type="datetime1">
              <a:rPr lang="pt-PT" smtClean="0"/>
              <a:pPr/>
              <a:t>13-03-2016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79778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PT"/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pt-PT"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pt-PT" sz="2000" b="1"/>
            </a:lvl2pPr>
            <a:lvl3pPr marL="914400" indent="0" latinLnBrk="0">
              <a:buNone/>
              <a:defRPr lang="pt-PT" sz="1800" b="1"/>
            </a:lvl3pPr>
            <a:lvl4pPr marL="1371600" indent="0" latinLnBrk="0">
              <a:buNone/>
              <a:defRPr lang="pt-PT" sz="1600" b="1"/>
            </a:lvl4pPr>
            <a:lvl5pPr marL="1828800" indent="0" latinLnBrk="0">
              <a:buNone/>
              <a:defRPr lang="pt-PT" sz="1600" b="1"/>
            </a:lvl5pPr>
            <a:lvl6pPr marL="2286000" indent="0" latinLnBrk="0">
              <a:buNone/>
              <a:defRPr lang="pt-PT" sz="1600" b="1"/>
            </a:lvl6pPr>
            <a:lvl7pPr marL="2743200" indent="0" latinLnBrk="0">
              <a:buNone/>
              <a:defRPr lang="pt-PT" sz="1600" b="1"/>
            </a:lvl7pPr>
            <a:lvl8pPr marL="3200400" indent="0" latinLnBrk="0">
              <a:buNone/>
              <a:defRPr lang="pt-PT" sz="1600" b="1"/>
            </a:lvl8pPr>
            <a:lvl9pPr marL="3657600" indent="0" latinLnBrk="0">
              <a:buNone/>
              <a:defRPr lang="pt-PT" sz="1600" b="1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 latinLnBrk="0">
              <a:defRPr lang="pt-PT" sz="2000"/>
            </a:lvl1pPr>
            <a:lvl2pPr latinLnBrk="0">
              <a:defRPr lang="pt-PT" sz="1800"/>
            </a:lvl2pPr>
            <a:lvl3pPr latinLnBrk="0">
              <a:defRPr lang="pt-PT" sz="1600"/>
            </a:lvl3pPr>
            <a:lvl4pPr latinLnBrk="0">
              <a:defRPr lang="pt-PT" sz="1400"/>
            </a:lvl4pPr>
            <a:lvl5pPr latinLnBrk="0">
              <a:defRPr lang="pt-PT" sz="1400"/>
            </a:lvl5pPr>
            <a:lvl6pPr latinLnBrk="0">
              <a:defRPr lang="pt-PT" sz="1400"/>
            </a:lvl6pPr>
            <a:lvl7pPr latinLnBrk="0">
              <a:defRPr lang="pt-PT" sz="1400"/>
            </a:lvl7pPr>
            <a:lvl8pPr latinLnBrk="0">
              <a:defRPr lang="pt-PT" sz="1400"/>
            </a:lvl8pPr>
            <a:lvl9pPr latinLnBrk="0">
              <a:defRPr lang="pt-PT" sz="1400"/>
            </a:lvl9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pt-PT"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pt-PT" sz="2000" b="1"/>
            </a:lvl2pPr>
            <a:lvl3pPr marL="914400" indent="0" latinLnBrk="0">
              <a:buNone/>
              <a:defRPr lang="pt-PT" sz="1800" b="1"/>
            </a:lvl3pPr>
            <a:lvl4pPr marL="1371600" indent="0" latinLnBrk="0">
              <a:buNone/>
              <a:defRPr lang="pt-PT" sz="1600" b="1"/>
            </a:lvl4pPr>
            <a:lvl5pPr marL="1828800" indent="0" latinLnBrk="0">
              <a:buNone/>
              <a:defRPr lang="pt-PT" sz="1600" b="1"/>
            </a:lvl5pPr>
            <a:lvl6pPr marL="2286000" indent="0" latinLnBrk="0">
              <a:buNone/>
              <a:defRPr lang="pt-PT" sz="1600" b="1"/>
            </a:lvl6pPr>
            <a:lvl7pPr marL="2743200" indent="0" latinLnBrk="0">
              <a:buNone/>
              <a:defRPr lang="pt-PT" sz="1600" b="1"/>
            </a:lvl7pPr>
            <a:lvl8pPr marL="3200400" indent="0" latinLnBrk="0">
              <a:buNone/>
              <a:defRPr lang="pt-PT" sz="1600" b="1"/>
            </a:lvl8pPr>
            <a:lvl9pPr marL="3657600" indent="0" latinLnBrk="0">
              <a:buNone/>
              <a:defRPr lang="pt-PT" sz="1600" b="1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 latinLnBrk="0">
              <a:defRPr lang="pt-PT" sz="2000"/>
            </a:lvl1pPr>
            <a:lvl2pPr latinLnBrk="0">
              <a:defRPr lang="pt-PT" sz="1800"/>
            </a:lvl2pPr>
            <a:lvl3pPr latinLnBrk="0">
              <a:defRPr lang="pt-PT" sz="1600"/>
            </a:lvl3pPr>
            <a:lvl4pPr latinLnBrk="0">
              <a:defRPr lang="pt-PT" sz="1400"/>
            </a:lvl4pPr>
            <a:lvl5pPr latinLnBrk="0">
              <a:defRPr lang="pt-PT" sz="1400"/>
            </a:lvl5pPr>
            <a:lvl6pPr latinLnBrk="0">
              <a:defRPr lang="pt-PT" sz="1400"/>
            </a:lvl6pPr>
            <a:lvl7pPr latinLnBrk="0">
              <a:defRPr lang="pt-PT" sz="1400"/>
            </a:lvl7pPr>
            <a:lvl8pPr latinLnBrk="0">
              <a:defRPr lang="pt-PT" sz="1400" baseline="0"/>
            </a:lvl8pPr>
            <a:lvl9pPr latinLnBrk="0">
              <a:defRPr lang="pt-PT" sz="1400" baseline="0"/>
            </a:lvl9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9448A9-DD48-4A4E-A75D-35087B67AB59}" type="datetime1">
              <a:rPr lang="pt-PT" smtClean="0"/>
              <a:pPr/>
              <a:t>13-03-2016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86244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35D93F-0BE0-4E5E-B615-D87172EECFBA}" type="datetime1">
              <a:rPr lang="pt-PT" smtClean="0"/>
              <a:pPr/>
              <a:t>13-03-2016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36223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34595E-241A-49B1-8AA3-40EAA8187CE8}" type="datetime1">
              <a:rPr lang="pt-PT" smtClean="0"/>
              <a:pPr/>
              <a:t>13-03-2016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55341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 latinLnBrk="0">
              <a:defRPr lang="pt-PT" sz="4000" b="0"/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 latinLnBrk="0">
              <a:defRPr lang="pt-PT" sz="2400"/>
            </a:lvl1pPr>
            <a:lvl2pPr latinLnBrk="0">
              <a:defRPr lang="pt-PT" sz="2000"/>
            </a:lvl2pPr>
            <a:lvl3pPr latinLnBrk="0">
              <a:defRPr lang="pt-PT" sz="1800"/>
            </a:lvl3pPr>
            <a:lvl4pPr latinLnBrk="0">
              <a:defRPr lang="pt-PT" sz="1600"/>
            </a:lvl4pPr>
            <a:lvl5pPr latinLnBrk="0">
              <a:defRPr lang="pt-PT" sz="1600"/>
            </a:lvl5pPr>
            <a:lvl6pPr latinLnBrk="0">
              <a:defRPr lang="pt-PT" sz="1600"/>
            </a:lvl6pPr>
            <a:lvl7pPr latinLnBrk="0">
              <a:defRPr lang="pt-PT" sz="1600"/>
            </a:lvl7pPr>
            <a:lvl8pPr latinLnBrk="0">
              <a:defRPr lang="pt-PT" sz="1600"/>
            </a:lvl8pPr>
            <a:lvl9pPr latinLnBrk="0">
              <a:defRPr lang="pt-PT" sz="1600"/>
            </a:lvl9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pt-PT" sz="1800"/>
            </a:lvl1pPr>
            <a:lvl2pPr marL="457200" indent="0" latinLnBrk="0">
              <a:buNone/>
              <a:defRPr lang="pt-PT" sz="1200"/>
            </a:lvl2pPr>
            <a:lvl3pPr marL="914400" indent="0" latinLnBrk="0">
              <a:buNone/>
              <a:defRPr lang="pt-PT" sz="1000"/>
            </a:lvl3pPr>
            <a:lvl4pPr marL="1371600" indent="0" latinLnBrk="0">
              <a:buNone/>
              <a:defRPr lang="pt-PT" sz="900"/>
            </a:lvl4pPr>
            <a:lvl5pPr marL="1828800" indent="0" latinLnBrk="0">
              <a:buNone/>
              <a:defRPr lang="pt-PT" sz="900"/>
            </a:lvl5pPr>
            <a:lvl6pPr marL="2286000" indent="0" latinLnBrk="0">
              <a:buNone/>
              <a:defRPr lang="pt-PT" sz="900"/>
            </a:lvl6pPr>
            <a:lvl7pPr marL="2743200" indent="0" latinLnBrk="0">
              <a:buNone/>
              <a:defRPr lang="pt-PT" sz="900"/>
            </a:lvl7pPr>
            <a:lvl8pPr marL="3200400" indent="0" latinLnBrk="0">
              <a:buNone/>
              <a:defRPr lang="pt-PT" sz="900"/>
            </a:lvl8pPr>
            <a:lvl9pPr marL="3657600" indent="0" latinLnBrk="0">
              <a:buNone/>
              <a:defRPr lang="pt-PT" sz="900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C2FCB1-514D-45FB-8496-C667DDDCBF2B}" type="datetime1">
              <a:rPr lang="pt-PT" smtClean="0"/>
              <a:pPr/>
              <a:t>13-03-2016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65848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 latinLnBrk="0">
              <a:defRPr lang="pt-PT" sz="4000" b="0"/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 latinLnBrk="0">
              <a:buNone/>
              <a:defRPr lang="pt-PT" sz="2400"/>
            </a:lvl1pPr>
            <a:lvl2pPr marL="457200" indent="0" latinLnBrk="0">
              <a:buNone/>
              <a:defRPr lang="pt-PT" sz="2800"/>
            </a:lvl2pPr>
            <a:lvl3pPr marL="914400" indent="0" latinLnBrk="0">
              <a:buNone/>
              <a:defRPr lang="pt-PT" sz="2400"/>
            </a:lvl3pPr>
            <a:lvl4pPr marL="1371600" indent="0" latinLnBrk="0">
              <a:buNone/>
              <a:defRPr lang="pt-PT" sz="2000"/>
            </a:lvl4pPr>
            <a:lvl5pPr marL="1828800" indent="0" latinLnBrk="0">
              <a:buNone/>
              <a:defRPr lang="pt-PT" sz="2000"/>
            </a:lvl5pPr>
            <a:lvl6pPr marL="2286000" indent="0" latinLnBrk="0">
              <a:buNone/>
              <a:defRPr lang="pt-PT" sz="2000"/>
            </a:lvl6pPr>
            <a:lvl7pPr marL="2743200" indent="0" latinLnBrk="0">
              <a:buNone/>
              <a:defRPr lang="pt-PT" sz="2000"/>
            </a:lvl7pPr>
            <a:lvl8pPr marL="3200400" indent="0" latinLnBrk="0">
              <a:buNone/>
              <a:defRPr lang="pt-PT" sz="2000"/>
            </a:lvl8pPr>
            <a:lvl9pPr marL="3657600" indent="0" latinLnBrk="0">
              <a:buNone/>
              <a:defRPr lang="pt-PT" sz="2000"/>
            </a:lvl9pPr>
          </a:lstStyle>
          <a:p>
            <a:r>
              <a:rPr lang="pt-PT" dirty="0"/>
              <a:t>Clique no ícone para adicionar uma imagem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pt-PT" sz="1800"/>
            </a:lvl1pPr>
            <a:lvl2pPr marL="457200" indent="0" latinLnBrk="0">
              <a:buNone/>
              <a:defRPr lang="pt-PT" sz="1200"/>
            </a:lvl2pPr>
            <a:lvl3pPr marL="914400" indent="0" latinLnBrk="0">
              <a:buNone/>
              <a:defRPr lang="pt-PT" sz="1000"/>
            </a:lvl3pPr>
            <a:lvl4pPr marL="1371600" indent="0" latinLnBrk="0">
              <a:buNone/>
              <a:defRPr lang="pt-PT" sz="900"/>
            </a:lvl4pPr>
            <a:lvl5pPr marL="1828800" indent="0" latinLnBrk="0">
              <a:buNone/>
              <a:defRPr lang="pt-PT" sz="900"/>
            </a:lvl5pPr>
            <a:lvl6pPr marL="2286000" indent="0" latinLnBrk="0">
              <a:buNone/>
              <a:defRPr lang="pt-PT" sz="900"/>
            </a:lvl6pPr>
            <a:lvl7pPr marL="2743200" indent="0" latinLnBrk="0">
              <a:buNone/>
              <a:defRPr lang="pt-PT" sz="900"/>
            </a:lvl7pPr>
            <a:lvl8pPr marL="3200400" indent="0" latinLnBrk="0">
              <a:buNone/>
              <a:defRPr lang="pt-PT" sz="900"/>
            </a:lvl8pPr>
            <a:lvl9pPr marL="3657600" indent="0" latinLnBrk="0">
              <a:buNone/>
              <a:defRPr lang="pt-PT" sz="900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FDE6E0-E2CC-427C-9EEA-811AFA0AEE8D}" type="datetime1">
              <a:rPr lang="pt-PT" smtClean="0"/>
              <a:pPr/>
              <a:t>13-03-2016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19243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t-PT" sz="1000">
                <a:solidFill>
                  <a:schemeClr val="tx1"/>
                </a:solidFill>
              </a:defRPr>
            </a:lvl1pPr>
          </a:lstStyle>
          <a:p>
            <a:fld id="{BC59F54B-A933-4859-8088-4531DEF76B7C}" type="datetime1">
              <a:rPr lang="pt-PT" smtClean="0"/>
              <a:pPr/>
              <a:t>13-03-2016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pt-PT" sz="1000" cap="all" baseline="0">
                <a:solidFill>
                  <a:schemeClr val="tx1"/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t-PT"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PT"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lang="pt-PT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pt-PT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pt-PT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pt-PT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pt-PT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pt-PT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pt-PT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pt-PT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2812" y="1905000"/>
            <a:ext cx="8305800" cy="2209800"/>
          </a:xfrm>
        </p:spPr>
        <p:txBody>
          <a:bodyPr>
            <a:noAutofit/>
          </a:bodyPr>
          <a:lstStyle/>
          <a:p>
            <a:r>
              <a:rPr lang="pt-PT" sz="5400" dirty="0" smtClean="0"/>
              <a:t>5.1. A integração no Espaço Europeu</a:t>
            </a:r>
            <a:r>
              <a:rPr lang="pt-PT" sz="4800" dirty="0" smtClean="0"/>
              <a:t/>
            </a:r>
            <a:br>
              <a:rPr lang="pt-PT" sz="4800" dirty="0" smtClean="0"/>
            </a:br>
            <a:endParaRPr lang="pt-PT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5612" y="4572000"/>
            <a:ext cx="4038600" cy="2057400"/>
          </a:xfrm>
        </p:spPr>
        <p:txBody>
          <a:bodyPr>
            <a:normAutofit/>
          </a:bodyPr>
          <a:lstStyle/>
          <a:p>
            <a:r>
              <a:rPr lang="pt-PT" dirty="0" smtClean="0">
                <a:latin typeface="Calibri Light" pitchFamily="34" charset="0"/>
              </a:rPr>
              <a:t>Trabalho realizado por:</a:t>
            </a:r>
          </a:p>
          <a:p>
            <a:r>
              <a:rPr lang="pt-PT" dirty="0" smtClean="0">
                <a:latin typeface="Calibri Light" pitchFamily="34" charset="0"/>
              </a:rPr>
              <a:t>-Ana </a:t>
            </a:r>
            <a:r>
              <a:rPr lang="pt-PT" dirty="0" smtClean="0">
                <a:latin typeface="Calibri Light" pitchFamily="34" charset="0"/>
              </a:rPr>
              <a:t>Neves  Nº2</a:t>
            </a:r>
            <a:endParaRPr lang="pt-PT" dirty="0" smtClean="0">
              <a:latin typeface="Calibri Light" pitchFamily="34" charset="0"/>
            </a:endParaRPr>
          </a:p>
          <a:p>
            <a:r>
              <a:rPr lang="pt-PT" dirty="0" smtClean="0">
                <a:latin typeface="Calibri Light" pitchFamily="34" charset="0"/>
              </a:rPr>
              <a:t>-Sofia </a:t>
            </a:r>
            <a:r>
              <a:rPr lang="pt-PT" dirty="0" smtClean="0">
                <a:latin typeface="Calibri Light" pitchFamily="34" charset="0"/>
              </a:rPr>
              <a:t>Almeida Nº23</a:t>
            </a:r>
            <a:endParaRPr lang="pt-PT" dirty="0" smtClean="0">
              <a:latin typeface="Calibri Light" pitchFamily="34" charset="0"/>
            </a:endParaRPr>
          </a:p>
          <a:p>
            <a:r>
              <a:rPr lang="pt-PT" dirty="0" smtClean="0">
                <a:latin typeface="Calibri Light" pitchFamily="34" charset="0"/>
              </a:rPr>
              <a:t>Disciplina: Área de Integração</a:t>
            </a:r>
          </a:p>
          <a:p>
            <a:r>
              <a:rPr lang="pt-PT" dirty="0" smtClean="0">
                <a:latin typeface="Calibri Light" pitchFamily="34" charset="0"/>
              </a:rPr>
              <a:t>Professor: Jorge Bonifácio</a:t>
            </a:r>
          </a:p>
          <a:p>
            <a:r>
              <a:rPr lang="pt-PT" dirty="0" smtClean="0">
                <a:latin typeface="Calibri Light" pitchFamily="34" charset="0"/>
              </a:rPr>
              <a:t>Ano Lectivo 2015/2016</a:t>
            </a:r>
            <a:endParaRPr lang="pt-PT" dirty="0">
              <a:latin typeface="Calibri Light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03212" y="0"/>
            <a:ext cx="6629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501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93812" y="1524000"/>
            <a:ext cx="5791198" cy="3657600"/>
          </a:xfrm>
        </p:spPr>
        <p:txBody>
          <a:bodyPr/>
          <a:lstStyle/>
          <a:p>
            <a:pPr algn="just"/>
            <a:r>
              <a:rPr lang="pt-PT" dirty="0">
                <a:latin typeface="Calibri Light" pitchFamily="34" charset="0"/>
              </a:rPr>
              <a:t>Em </a:t>
            </a:r>
            <a:r>
              <a:rPr lang="pt-PT" b="1" dirty="0">
                <a:latin typeface="Calibri Light" pitchFamily="34" charset="0"/>
              </a:rPr>
              <a:t>2007</a:t>
            </a:r>
            <a:r>
              <a:rPr lang="pt-PT" dirty="0">
                <a:latin typeface="Calibri Light" pitchFamily="34" charset="0"/>
              </a:rPr>
              <a:t>, mais dois países aderiram à União Europeia:</a:t>
            </a:r>
          </a:p>
          <a:p>
            <a:pPr marL="45720" indent="0" algn="just">
              <a:buNone/>
            </a:pPr>
            <a:r>
              <a:rPr lang="pt-PT" dirty="0">
                <a:latin typeface="Calibri Light" pitchFamily="34" charset="0"/>
              </a:rPr>
              <a:t>	</a:t>
            </a:r>
            <a:r>
              <a:rPr lang="pt-PT" dirty="0" smtClean="0">
                <a:latin typeface="Calibri Light" pitchFamily="34" charset="0"/>
              </a:rPr>
              <a:t>-Bulgária</a:t>
            </a:r>
            <a:endParaRPr lang="pt-PT" dirty="0">
              <a:latin typeface="Calibri Light" pitchFamily="34" charset="0"/>
            </a:endParaRPr>
          </a:p>
          <a:p>
            <a:pPr marL="45720" indent="0" algn="just">
              <a:buNone/>
            </a:pPr>
            <a:r>
              <a:rPr lang="pt-PT" dirty="0" smtClean="0">
                <a:latin typeface="Calibri Light" pitchFamily="34" charset="0"/>
              </a:rPr>
              <a:t>	-Roménia</a:t>
            </a:r>
            <a:endParaRPr lang="pt-PT" dirty="0">
              <a:latin typeface="Calibri Light" pitchFamily="34" charset="0"/>
            </a:endParaRPr>
          </a:p>
          <a:p>
            <a:pPr algn="just"/>
            <a:r>
              <a:rPr lang="pt-PT" dirty="0" smtClean="0">
                <a:latin typeface="Calibri Light" pitchFamily="34" charset="0"/>
              </a:rPr>
              <a:t>Por último, em </a:t>
            </a:r>
            <a:r>
              <a:rPr lang="pt-PT" b="1" dirty="0" smtClean="0">
                <a:latin typeface="Calibri Light" pitchFamily="34" charset="0"/>
              </a:rPr>
              <a:t>2014</a:t>
            </a:r>
            <a:r>
              <a:rPr lang="pt-PT" dirty="0" smtClean="0">
                <a:latin typeface="Calibri Light" pitchFamily="34" charset="0"/>
              </a:rPr>
              <a:t>, tivemos a entrada do 28º país na União Europeia, com a adesão da Croácia.</a:t>
            </a:r>
          </a:p>
          <a:p>
            <a:endParaRPr lang="pt-PT" dirty="0"/>
          </a:p>
        </p:txBody>
      </p:sp>
      <p:pic>
        <p:nvPicPr>
          <p:cNvPr id="91138" name="Picture 2" descr="Mapa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0812" y="1752600"/>
            <a:ext cx="340995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11681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1295400"/>
            <a:ext cx="9753600" cy="38862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PT" dirty="0">
                <a:latin typeface="Calibri Light" pitchFamily="34" charset="0"/>
              </a:rPr>
              <a:t>A União Europeia constitui-se hoje numa grande potência económica e líder mundial na ajuda ao desenvolvimento. </a:t>
            </a:r>
            <a:endParaRPr lang="pt-PT" dirty="0" smtClean="0">
              <a:latin typeface="Calibri Light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O </a:t>
            </a:r>
            <a:r>
              <a:rPr lang="pt-PT" dirty="0">
                <a:latin typeface="Calibri Light" pitchFamily="34" charset="0"/>
              </a:rPr>
              <a:t>número dos seus Estados-Membros passou de seis para nove, de nove para dez, de dez para doze, de doze para quinze, de quinze para vinte e cinco, de vinte e cinco para vinte e sete e de vinte e sete para vinte e </a:t>
            </a:r>
            <a:r>
              <a:rPr lang="pt-PT" dirty="0" smtClean="0">
                <a:latin typeface="Calibri Light" pitchFamily="34" charset="0"/>
              </a:rPr>
              <a:t>oito e está </a:t>
            </a:r>
            <a:r>
              <a:rPr lang="pt-PT" dirty="0">
                <a:latin typeface="Calibri Light" pitchFamily="34" charset="0"/>
              </a:rPr>
              <a:t>prevista a adesão a mais </a:t>
            </a:r>
            <a:r>
              <a:rPr lang="pt-PT" dirty="0" smtClean="0">
                <a:latin typeface="Calibri Light" pitchFamily="34" charset="0"/>
              </a:rPr>
              <a:t>países.</a:t>
            </a:r>
            <a:endParaRPr lang="pt-PT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98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Países Candidatos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4" y="1828800"/>
            <a:ext cx="7238998" cy="4343400"/>
          </a:xfrm>
        </p:spPr>
        <p:txBody>
          <a:bodyPr/>
          <a:lstStyle/>
          <a:p>
            <a:r>
              <a:rPr lang="pt-PT" dirty="0">
                <a:latin typeface="Calibri Light" pitchFamily="34" charset="0"/>
              </a:rPr>
              <a:t>Actualmente são nove os países que se encontram em negociações para aderirem</a:t>
            </a:r>
            <a:r>
              <a:rPr lang="pt-PT" dirty="0" smtClean="0">
                <a:latin typeface="Calibri Light" pitchFamily="34" charset="0"/>
              </a:rPr>
              <a:t>:</a:t>
            </a:r>
          </a:p>
          <a:p>
            <a:pPr marL="45720" indent="0">
              <a:buNone/>
            </a:pPr>
            <a:r>
              <a:rPr lang="pt-PT" dirty="0">
                <a:latin typeface="Calibri Light" pitchFamily="34" charset="0"/>
              </a:rPr>
              <a:t>	</a:t>
            </a:r>
            <a:r>
              <a:rPr lang="pt-PT" dirty="0" smtClean="0">
                <a:latin typeface="Calibri Light" pitchFamily="34" charset="0"/>
              </a:rPr>
              <a:t>-Albânia</a:t>
            </a:r>
            <a:endParaRPr lang="pt-PT" dirty="0">
              <a:latin typeface="Calibri Light" pitchFamily="34" charset="0"/>
            </a:endParaRPr>
          </a:p>
          <a:p>
            <a:pPr marL="45720" indent="0">
              <a:buNone/>
            </a:pPr>
            <a:r>
              <a:rPr lang="pt-PT" dirty="0">
                <a:latin typeface="Calibri Light" pitchFamily="34" charset="0"/>
              </a:rPr>
              <a:t>	</a:t>
            </a:r>
            <a:r>
              <a:rPr lang="pt-PT" dirty="0" smtClean="0">
                <a:latin typeface="Calibri Light" pitchFamily="34" charset="0"/>
              </a:rPr>
              <a:t>-Antiga </a:t>
            </a:r>
            <a:r>
              <a:rPr lang="pt-PT" dirty="0">
                <a:latin typeface="Calibri Light" pitchFamily="34" charset="0"/>
              </a:rPr>
              <a:t>República jugoslava da Macedónia</a:t>
            </a:r>
          </a:p>
          <a:p>
            <a:pPr marL="45720" indent="0">
              <a:buNone/>
            </a:pPr>
            <a:r>
              <a:rPr lang="pt-PT" dirty="0">
                <a:latin typeface="Calibri Light" pitchFamily="34" charset="0"/>
              </a:rPr>
              <a:t>	</a:t>
            </a:r>
            <a:r>
              <a:rPr lang="pt-PT" dirty="0" smtClean="0">
                <a:latin typeface="Calibri Light" pitchFamily="34" charset="0"/>
              </a:rPr>
              <a:t>-Islândia</a:t>
            </a:r>
            <a:endParaRPr lang="pt-PT" dirty="0">
              <a:latin typeface="Calibri Light" pitchFamily="34" charset="0"/>
            </a:endParaRPr>
          </a:p>
          <a:p>
            <a:pPr marL="45720" indent="0">
              <a:buNone/>
            </a:pPr>
            <a:r>
              <a:rPr lang="pt-PT" dirty="0">
                <a:latin typeface="Calibri Light" pitchFamily="34" charset="0"/>
              </a:rPr>
              <a:t>	</a:t>
            </a:r>
            <a:r>
              <a:rPr lang="pt-PT" dirty="0" smtClean="0">
                <a:latin typeface="Calibri Light" pitchFamily="34" charset="0"/>
              </a:rPr>
              <a:t>-Montenegro</a:t>
            </a:r>
            <a:endParaRPr lang="pt-PT" dirty="0">
              <a:latin typeface="Calibri Light" pitchFamily="34" charset="0"/>
            </a:endParaRPr>
          </a:p>
          <a:p>
            <a:pPr marL="45720" indent="0">
              <a:buNone/>
            </a:pPr>
            <a:r>
              <a:rPr lang="pt-PT" dirty="0">
                <a:latin typeface="Calibri Light" pitchFamily="34" charset="0"/>
              </a:rPr>
              <a:t>	</a:t>
            </a:r>
            <a:r>
              <a:rPr lang="pt-PT" dirty="0" smtClean="0">
                <a:latin typeface="Calibri Light" pitchFamily="34" charset="0"/>
              </a:rPr>
              <a:t>-Sérvia</a:t>
            </a:r>
            <a:endParaRPr lang="pt-PT" dirty="0">
              <a:latin typeface="Calibri Light" pitchFamily="34" charset="0"/>
            </a:endParaRPr>
          </a:p>
          <a:p>
            <a:pPr marL="45720" indent="0">
              <a:buNone/>
            </a:pPr>
            <a:r>
              <a:rPr lang="pt-PT" dirty="0">
                <a:latin typeface="Calibri Light" pitchFamily="34" charset="0"/>
              </a:rPr>
              <a:t>	</a:t>
            </a:r>
            <a:r>
              <a:rPr lang="pt-PT" dirty="0" smtClean="0">
                <a:latin typeface="Calibri Light" pitchFamily="34" charset="0"/>
              </a:rPr>
              <a:t>-Turquia</a:t>
            </a:r>
            <a:endParaRPr lang="pt-PT" dirty="0">
              <a:latin typeface="Calibri Light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40965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Países Potenciais Candidatos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PT" dirty="0">
                <a:latin typeface="Calibri Light" pitchFamily="34" charset="0"/>
              </a:rPr>
              <a:t>Kosovo</a:t>
            </a:r>
          </a:p>
          <a:p>
            <a:pPr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Bósnia </a:t>
            </a:r>
            <a:r>
              <a:rPr lang="pt-PT" dirty="0">
                <a:latin typeface="Calibri Light" pitchFamily="34" charset="0"/>
              </a:rPr>
              <a:t>e Herzegovina</a:t>
            </a:r>
          </a:p>
          <a:p>
            <a:endParaRPr lang="pt-PT" dirty="0"/>
          </a:p>
        </p:txBody>
      </p:sp>
      <p:sp>
        <p:nvSpPr>
          <p:cNvPr id="87042" name="AutoShape 2" descr="Resultado de imagem para kosovo bande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87044" name="Picture 4" descr="http://www.bandeirasnacionais.com/data/flags/ultra/k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5612" y="1828800"/>
            <a:ext cx="2969969" cy="1980366"/>
          </a:xfrm>
          <a:prstGeom prst="rect">
            <a:avLst/>
          </a:prstGeom>
          <a:noFill/>
        </p:spPr>
      </p:pic>
      <p:pic>
        <p:nvPicPr>
          <p:cNvPr id="87046" name="Picture 6" descr="https://i.ytimg.com/vi/eYG38rgwoj0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6412" y="3657600"/>
            <a:ext cx="3132666" cy="176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2958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2" y="2514600"/>
            <a:ext cx="9753600" cy="1325562"/>
          </a:xfrm>
        </p:spPr>
        <p:txBody>
          <a:bodyPr>
            <a:normAutofit fontScale="90000"/>
          </a:bodyPr>
          <a:lstStyle/>
          <a:p>
            <a:r>
              <a:rPr lang="pt-PT" sz="7300" dirty="0"/>
              <a:t>Dados Estatísticos dos países da U.E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609237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Alemanha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2133600"/>
            <a:ext cx="7848598" cy="434340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pt-PT" dirty="0">
                <a:latin typeface="Calibri Light" pitchFamily="34" charset="0"/>
              </a:rPr>
              <a:t>Em 2014, os principais sectores da economia alemã </a:t>
            </a:r>
            <a:r>
              <a:rPr lang="pt-PT" dirty="0" smtClean="0">
                <a:latin typeface="Calibri Light" pitchFamily="34" charset="0"/>
              </a:rPr>
              <a:t>são: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a indústria (25,9 %);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a </a:t>
            </a:r>
            <a:r>
              <a:rPr lang="pt-PT" dirty="0">
                <a:latin typeface="Calibri Light" pitchFamily="34" charset="0"/>
              </a:rPr>
              <a:t>administração </a:t>
            </a:r>
            <a:r>
              <a:rPr lang="pt-PT" dirty="0" smtClean="0">
                <a:latin typeface="Calibri Light" pitchFamily="34" charset="0"/>
              </a:rPr>
              <a:t>pública, a defesa, a educação, a saúde, os </a:t>
            </a:r>
            <a:r>
              <a:rPr lang="pt-PT" dirty="0">
                <a:latin typeface="Calibri Light" pitchFamily="34" charset="0"/>
              </a:rPr>
              <a:t>serviços sociais (18,2 </a:t>
            </a:r>
            <a:r>
              <a:rPr lang="pt-PT" dirty="0" smtClean="0">
                <a:latin typeface="Calibri Light" pitchFamily="34" charset="0"/>
              </a:rPr>
              <a:t>%);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o </a:t>
            </a:r>
            <a:r>
              <a:rPr lang="pt-PT" dirty="0">
                <a:latin typeface="Calibri Light" pitchFamily="34" charset="0"/>
              </a:rPr>
              <a:t>comércio grossista e retalhista </a:t>
            </a:r>
            <a:r>
              <a:rPr lang="pt-PT" dirty="0" smtClean="0">
                <a:latin typeface="Calibri Light" pitchFamily="34" charset="0"/>
              </a:rPr>
              <a:t>e </a:t>
            </a:r>
            <a:r>
              <a:rPr lang="pt-PT" dirty="0">
                <a:latin typeface="Calibri Light" pitchFamily="34" charset="0"/>
              </a:rPr>
              <a:t>os serviços de transportes, alojamento e restauração (15,5 %).</a:t>
            </a:r>
          </a:p>
        </p:txBody>
      </p:sp>
      <p:pic>
        <p:nvPicPr>
          <p:cNvPr id="84994" name="Picture 2" descr="http://www.blogvambora.com.br/wp-content/uploads/2015/05/mapa-alemanha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71012" y="457200"/>
            <a:ext cx="2482273" cy="3276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246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França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2057400"/>
            <a:ext cx="8077198" cy="3657600"/>
          </a:xfrm>
        </p:spPr>
        <p:txBody>
          <a:bodyPr/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pt-PT" dirty="0" smtClean="0">
                <a:latin typeface="Calibri Light" pitchFamily="34" charset="0"/>
              </a:rPr>
              <a:t>Em </a:t>
            </a:r>
            <a:r>
              <a:rPr lang="pt-PT" dirty="0">
                <a:latin typeface="Calibri Light" pitchFamily="34" charset="0"/>
              </a:rPr>
              <a:t>2014, os principais </a:t>
            </a:r>
            <a:r>
              <a:rPr lang="pt-PT" dirty="0" smtClean="0">
                <a:latin typeface="Calibri Light" pitchFamily="34" charset="0"/>
              </a:rPr>
              <a:t>sectores </a:t>
            </a:r>
            <a:r>
              <a:rPr lang="pt-PT" dirty="0">
                <a:latin typeface="Calibri Light" pitchFamily="34" charset="0"/>
              </a:rPr>
              <a:t>da economia francesa </a:t>
            </a:r>
            <a:r>
              <a:rPr lang="pt-PT" dirty="0" smtClean="0">
                <a:latin typeface="Calibri Light" pitchFamily="34" charset="0"/>
              </a:rPr>
              <a:t>são: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a </a:t>
            </a:r>
            <a:r>
              <a:rPr lang="pt-PT" dirty="0">
                <a:latin typeface="Calibri Light" pitchFamily="34" charset="0"/>
              </a:rPr>
              <a:t>administração </a:t>
            </a:r>
            <a:r>
              <a:rPr lang="pt-PT" dirty="0" smtClean="0">
                <a:latin typeface="Calibri Light" pitchFamily="34" charset="0"/>
              </a:rPr>
              <a:t>pública, a defesa, a educação, a </a:t>
            </a:r>
            <a:r>
              <a:rPr lang="pt-PT" dirty="0">
                <a:latin typeface="Calibri Light" pitchFamily="34" charset="0"/>
              </a:rPr>
              <a:t>saúde e os serviços sociais (23,2 </a:t>
            </a:r>
            <a:r>
              <a:rPr lang="pt-PT" dirty="0" smtClean="0">
                <a:latin typeface="Calibri Light" pitchFamily="34" charset="0"/>
              </a:rPr>
              <a:t>%);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o </a:t>
            </a:r>
            <a:r>
              <a:rPr lang="pt-PT" dirty="0">
                <a:latin typeface="Calibri Light" pitchFamily="34" charset="0"/>
              </a:rPr>
              <a:t>comércio grossista e retalhista e os serviços de transportes, alojamento e restauração (17,7 </a:t>
            </a:r>
            <a:r>
              <a:rPr lang="pt-PT" dirty="0" smtClean="0">
                <a:latin typeface="Calibri Light" pitchFamily="34" charset="0"/>
              </a:rPr>
              <a:t>%);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e </a:t>
            </a:r>
            <a:r>
              <a:rPr lang="pt-PT" dirty="0">
                <a:latin typeface="Calibri Light" pitchFamily="34" charset="0"/>
              </a:rPr>
              <a:t>a indústria (13,8 %).</a:t>
            </a:r>
          </a:p>
          <a:p>
            <a:endParaRPr lang="pt-PT" dirty="0"/>
          </a:p>
        </p:txBody>
      </p:sp>
      <p:pic>
        <p:nvPicPr>
          <p:cNvPr id="83970" name="Picture 2" descr="https://upload.wikimedia.org/wikipedia/commons/1/13/Francestub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6212" y="685800"/>
            <a:ext cx="2667000" cy="2853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975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Bélgica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2133600"/>
            <a:ext cx="9067798" cy="358140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pt-PT" dirty="0" smtClean="0">
                <a:latin typeface="Calibri Light" pitchFamily="34" charset="0"/>
              </a:rPr>
              <a:t>Os principais sectores </a:t>
            </a:r>
            <a:r>
              <a:rPr lang="pt-PT" dirty="0">
                <a:latin typeface="Calibri Light" pitchFamily="34" charset="0"/>
              </a:rPr>
              <a:t>da economia belga </a:t>
            </a:r>
            <a:r>
              <a:rPr lang="pt-PT" dirty="0" smtClean="0">
                <a:latin typeface="Calibri Light" pitchFamily="34" charset="0"/>
              </a:rPr>
              <a:t>são :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a </a:t>
            </a:r>
            <a:r>
              <a:rPr lang="pt-PT" dirty="0">
                <a:latin typeface="Calibri Light" pitchFamily="34" charset="0"/>
              </a:rPr>
              <a:t>administração </a:t>
            </a:r>
            <a:r>
              <a:rPr lang="pt-PT" dirty="0" smtClean="0">
                <a:latin typeface="Calibri Light" pitchFamily="34" charset="0"/>
              </a:rPr>
              <a:t>pública, a defesa, a educação, a </a:t>
            </a:r>
            <a:r>
              <a:rPr lang="pt-PT" dirty="0">
                <a:latin typeface="Calibri Light" pitchFamily="34" charset="0"/>
              </a:rPr>
              <a:t>saúde e os serviços sociais (22,7 </a:t>
            </a:r>
            <a:r>
              <a:rPr lang="pt-PT" dirty="0" smtClean="0">
                <a:latin typeface="Calibri Light" pitchFamily="34" charset="0"/>
              </a:rPr>
              <a:t>%); 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o </a:t>
            </a:r>
            <a:r>
              <a:rPr lang="pt-PT" dirty="0">
                <a:latin typeface="Calibri Light" pitchFamily="34" charset="0"/>
              </a:rPr>
              <a:t>comércio grossista e retalhista, </a:t>
            </a:r>
            <a:r>
              <a:rPr lang="pt-PT" dirty="0" smtClean="0">
                <a:latin typeface="Calibri Light" pitchFamily="34" charset="0"/>
              </a:rPr>
              <a:t>os transportes, os </a:t>
            </a:r>
            <a:r>
              <a:rPr lang="pt-PT" dirty="0">
                <a:latin typeface="Calibri Light" pitchFamily="34" charset="0"/>
              </a:rPr>
              <a:t>serviços de alojamento e restauração (19,8 </a:t>
            </a:r>
            <a:r>
              <a:rPr lang="pt-PT" dirty="0" smtClean="0">
                <a:latin typeface="Calibri Light" pitchFamily="34" charset="0"/>
              </a:rPr>
              <a:t>%);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e </a:t>
            </a:r>
            <a:r>
              <a:rPr lang="pt-PT" dirty="0">
                <a:latin typeface="Calibri Light" pitchFamily="34" charset="0"/>
              </a:rPr>
              <a:t>a indústria (16,8 </a:t>
            </a:r>
            <a:r>
              <a:rPr lang="pt-PT" dirty="0" smtClean="0">
                <a:latin typeface="Calibri Light" pitchFamily="34" charset="0"/>
              </a:rPr>
              <a:t>%).</a:t>
            </a:r>
            <a:endParaRPr lang="pt-PT" dirty="0">
              <a:latin typeface="Calibri Light" pitchFamily="34" charset="0"/>
            </a:endParaRPr>
          </a:p>
          <a:p>
            <a:endParaRPr lang="pt-PT" dirty="0"/>
          </a:p>
        </p:txBody>
      </p:sp>
      <p:pic>
        <p:nvPicPr>
          <p:cNvPr id="82946" name="Picture 2" descr="https://upload.wikimedia.org/wikipedia/commons/thumb/a/ae/Belgium_stub.svg/250px-Belgium_stub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9612" y="609600"/>
            <a:ext cx="2381250" cy="1857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256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Itália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2057400"/>
            <a:ext cx="8000998" cy="38862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pt-PT" dirty="0" smtClean="0">
                <a:latin typeface="Calibri Light"/>
              </a:rPr>
              <a:t>Os </a:t>
            </a:r>
            <a:r>
              <a:rPr lang="pt-PT" dirty="0">
                <a:latin typeface="Calibri Light"/>
              </a:rPr>
              <a:t>principais setores da economia italiana </a:t>
            </a:r>
            <a:r>
              <a:rPr lang="pt-PT" dirty="0" smtClean="0">
                <a:latin typeface="Calibri Light"/>
              </a:rPr>
              <a:t>são:  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/>
              </a:rPr>
              <a:t>o </a:t>
            </a:r>
            <a:r>
              <a:rPr lang="pt-PT" dirty="0">
                <a:latin typeface="Calibri Light"/>
              </a:rPr>
              <a:t>comércio grossista e </a:t>
            </a:r>
            <a:r>
              <a:rPr lang="pt-PT" dirty="0" smtClean="0">
                <a:latin typeface="Calibri Light"/>
              </a:rPr>
              <a:t>retalhista, os </a:t>
            </a:r>
            <a:r>
              <a:rPr lang="pt-PT" dirty="0">
                <a:latin typeface="Calibri Light"/>
              </a:rPr>
              <a:t>serviços de transportes, </a:t>
            </a:r>
            <a:r>
              <a:rPr lang="pt-PT" dirty="0" smtClean="0">
                <a:latin typeface="Calibri Light"/>
              </a:rPr>
              <a:t>alojamento </a:t>
            </a:r>
            <a:r>
              <a:rPr lang="pt-PT" dirty="0">
                <a:latin typeface="Calibri Light"/>
              </a:rPr>
              <a:t>e restauração (20,1 %), </a:t>
            </a:r>
            <a:endParaRPr lang="pt-PT" dirty="0" smtClean="0">
              <a:latin typeface="Calibri Light"/>
            </a:endParaRP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/>
              </a:rPr>
              <a:t>a </a:t>
            </a:r>
            <a:r>
              <a:rPr lang="pt-PT" dirty="0">
                <a:latin typeface="Calibri Light"/>
              </a:rPr>
              <a:t>indústria (18,5 </a:t>
            </a:r>
            <a:r>
              <a:rPr lang="pt-PT" dirty="0" smtClean="0">
                <a:latin typeface="Calibri Light"/>
              </a:rPr>
              <a:t>%); 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/>
              </a:rPr>
              <a:t>e </a:t>
            </a:r>
            <a:r>
              <a:rPr lang="pt-PT" dirty="0">
                <a:latin typeface="Calibri Light"/>
              </a:rPr>
              <a:t>a administração pública, </a:t>
            </a:r>
            <a:r>
              <a:rPr lang="pt-PT" dirty="0" smtClean="0">
                <a:latin typeface="Calibri Light"/>
              </a:rPr>
              <a:t>a </a:t>
            </a:r>
            <a:r>
              <a:rPr lang="pt-PT" dirty="0">
                <a:latin typeface="Calibri Light"/>
              </a:rPr>
              <a:t>defesa, </a:t>
            </a:r>
            <a:r>
              <a:rPr lang="pt-PT" dirty="0" smtClean="0">
                <a:latin typeface="Calibri Light"/>
              </a:rPr>
              <a:t>a </a:t>
            </a:r>
            <a:r>
              <a:rPr lang="pt-PT" dirty="0">
                <a:latin typeface="Calibri Light"/>
              </a:rPr>
              <a:t>educação, </a:t>
            </a:r>
            <a:r>
              <a:rPr lang="pt-PT" dirty="0" smtClean="0">
                <a:latin typeface="Calibri Light"/>
              </a:rPr>
              <a:t>a </a:t>
            </a:r>
            <a:r>
              <a:rPr lang="pt-PT" dirty="0">
                <a:latin typeface="Calibri Light"/>
              </a:rPr>
              <a:t>saúde </a:t>
            </a:r>
            <a:r>
              <a:rPr lang="pt-PT" dirty="0" smtClean="0">
                <a:latin typeface="Calibri Light"/>
              </a:rPr>
              <a:t>os </a:t>
            </a:r>
            <a:r>
              <a:rPr lang="pt-PT" dirty="0">
                <a:latin typeface="Calibri Light"/>
              </a:rPr>
              <a:t>serviços sociais (17,2 %).</a:t>
            </a:r>
          </a:p>
        </p:txBody>
      </p:sp>
      <p:pic>
        <p:nvPicPr>
          <p:cNvPr id="81922" name="Picture 2" descr="http://www.euro-betriebsrat.de/images/signs/italien_kart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71012" y="381000"/>
            <a:ext cx="2571750" cy="3095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662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Países Baixos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2133600"/>
            <a:ext cx="8458198" cy="3657600"/>
          </a:xfrm>
        </p:spPr>
        <p:txBody>
          <a:bodyPr/>
          <a:lstStyle/>
          <a:p>
            <a:pPr algn="just">
              <a:lnSpc>
                <a:spcPct val="100000"/>
              </a:lnSpc>
              <a:buNone/>
            </a:pPr>
            <a:r>
              <a:rPr lang="pt-PT" dirty="0" smtClean="0">
                <a:latin typeface="Calibri Light"/>
              </a:rPr>
              <a:t>Os </a:t>
            </a:r>
            <a:r>
              <a:rPr lang="pt-PT" dirty="0">
                <a:latin typeface="Calibri Light"/>
              </a:rPr>
              <a:t>principais </a:t>
            </a:r>
            <a:r>
              <a:rPr lang="pt-PT" dirty="0" smtClean="0">
                <a:latin typeface="Calibri Light"/>
              </a:rPr>
              <a:t>sectores </a:t>
            </a:r>
            <a:r>
              <a:rPr lang="pt-PT" dirty="0">
                <a:latin typeface="Calibri Light"/>
              </a:rPr>
              <a:t>da economia dos Países Baixos </a:t>
            </a:r>
            <a:r>
              <a:rPr lang="pt-PT" dirty="0" smtClean="0">
                <a:latin typeface="Calibri Light"/>
              </a:rPr>
              <a:t>são: 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/>
              </a:rPr>
              <a:t>a </a:t>
            </a:r>
            <a:r>
              <a:rPr lang="pt-PT" dirty="0">
                <a:latin typeface="Calibri Light"/>
              </a:rPr>
              <a:t>administração </a:t>
            </a:r>
            <a:r>
              <a:rPr lang="pt-PT" dirty="0" smtClean="0">
                <a:latin typeface="Calibri Light"/>
              </a:rPr>
              <a:t>pública, a defesa, a educação, a </a:t>
            </a:r>
            <a:r>
              <a:rPr lang="pt-PT" dirty="0">
                <a:latin typeface="Calibri Light"/>
              </a:rPr>
              <a:t>saúde e os serviços </a:t>
            </a:r>
            <a:r>
              <a:rPr lang="pt-PT" dirty="0" smtClean="0">
                <a:latin typeface="Calibri Light"/>
              </a:rPr>
              <a:t>sociais (22,4 </a:t>
            </a:r>
            <a:r>
              <a:rPr lang="pt-PT" dirty="0" smtClean="0">
                <a:latin typeface="Calibri Light"/>
              </a:rPr>
              <a:t>%);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/>
              </a:rPr>
              <a:t>o </a:t>
            </a:r>
            <a:r>
              <a:rPr lang="pt-PT" dirty="0">
                <a:latin typeface="Calibri Light"/>
              </a:rPr>
              <a:t>comércio grossista e </a:t>
            </a:r>
            <a:r>
              <a:rPr lang="pt-PT" dirty="0" smtClean="0">
                <a:latin typeface="Calibri Light"/>
              </a:rPr>
              <a:t>retalhista e os </a:t>
            </a:r>
            <a:r>
              <a:rPr lang="pt-PT" dirty="0">
                <a:latin typeface="Calibri Light"/>
              </a:rPr>
              <a:t>serviços de transportes, alojamento e restauração (19,8 </a:t>
            </a:r>
            <a:r>
              <a:rPr lang="pt-PT" dirty="0" smtClean="0">
                <a:latin typeface="Calibri Light"/>
              </a:rPr>
              <a:t>%);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/>
              </a:rPr>
              <a:t>e a </a:t>
            </a:r>
            <a:r>
              <a:rPr lang="pt-PT" dirty="0">
                <a:latin typeface="Calibri Light"/>
              </a:rPr>
              <a:t>indústria (16,9 %).</a:t>
            </a:r>
          </a:p>
        </p:txBody>
      </p:sp>
      <p:pic>
        <p:nvPicPr>
          <p:cNvPr id="80898" name="Picture 2" descr="https://upload.wikimedia.org/wikipedia/commons/thumb/a/a6/Benelux_schematic_map.png/300px-Benelux_schematic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1325" y="152400"/>
            <a:ext cx="2857500" cy="3324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713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3276600"/>
            <a:ext cx="9753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pt-PT" sz="6000" dirty="0" smtClean="0"/>
              <a:t>Vantagens e desvantagens de pertencer á união europeia</a:t>
            </a:r>
            <a:endParaRPr lang="pt-PT" sz="6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Luxemburgo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2133600"/>
            <a:ext cx="8305798" cy="3581400"/>
          </a:xfrm>
        </p:spPr>
        <p:txBody>
          <a:bodyPr/>
          <a:lstStyle/>
          <a:p>
            <a:pPr algn="just">
              <a:lnSpc>
                <a:spcPct val="100000"/>
              </a:lnSpc>
              <a:buNone/>
            </a:pPr>
            <a:r>
              <a:rPr lang="pt-PT" dirty="0" smtClean="0">
                <a:latin typeface="Calibri Light"/>
              </a:rPr>
              <a:t>Os principais setores da economia luxemburguesa são: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/>
              </a:rPr>
              <a:t>as atividades financeiras e de seguros (26,9 %);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/>
              </a:rPr>
              <a:t>o comércio grossista e retalhista, os serviços de transportes, alojamento e restauração (17,4 %)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/>
              </a:rPr>
              <a:t> e a administração pública, a defesa, a educação, a saúde e os serviços sociais (16,1 %).</a:t>
            </a:r>
            <a:endParaRPr lang="pt-PT" dirty="0">
              <a:latin typeface="Calibri Light"/>
            </a:endParaRPr>
          </a:p>
        </p:txBody>
      </p:sp>
      <p:pic>
        <p:nvPicPr>
          <p:cNvPr id="79874" name="Picture 2" descr="https://upload.wikimedia.org/wikipedia/commons/thumb/a/a6/Benelux_schematic_map.png/300px-Benelux_schematic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1325" y="0"/>
            <a:ext cx="2857500" cy="3324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270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Reino Unido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2057400"/>
            <a:ext cx="8229598" cy="320040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pt-PT" dirty="0">
                <a:latin typeface="Calibri Light"/>
              </a:rPr>
              <a:t>O</a:t>
            </a:r>
            <a:r>
              <a:rPr lang="pt-PT" dirty="0" smtClean="0">
                <a:latin typeface="Calibri Light"/>
              </a:rPr>
              <a:t>s </a:t>
            </a:r>
            <a:r>
              <a:rPr lang="pt-PT" dirty="0">
                <a:latin typeface="Calibri Light"/>
              </a:rPr>
              <a:t>principais setores da economia do Reino Unido </a:t>
            </a:r>
            <a:r>
              <a:rPr lang="pt-PT" dirty="0" smtClean="0">
                <a:latin typeface="Calibri Light"/>
              </a:rPr>
              <a:t>são: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/>
              </a:rPr>
              <a:t>a </a:t>
            </a:r>
            <a:r>
              <a:rPr lang="pt-PT" dirty="0">
                <a:latin typeface="Calibri Light"/>
              </a:rPr>
              <a:t>administração </a:t>
            </a:r>
            <a:r>
              <a:rPr lang="pt-PT" dirty="0" smtClean="0">
                <a:latin typeface="Calibri Light"/>
              </a:rPr>
              <a:t>pública, a defesa, a educação, a saúde, os </a:t>
            </a:r>
            <a:r>
              <a:rPr lang="pt-PT" dirty="0">
                <a:latin typeface="Calibri Light"/>
              </a:rPr>
              <a:t>serviços sociais (18,3 </a:t>
            </a:r>
            <a:r>
              <a:rPr lang="pt-PT" dirty="0" smtClean="0">
                <a:latin typeface="Calibri Light"/>
              </a:rPr>
              <a:t>%);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/>
              </a:rPr>
              <a:t>o </a:t>
            </a:r>
            <a:r>
              <a:rPr lang="pt-PT" dirty="0">
                <a:latin typeface="Calibri Light"/>
              </a:rPr>
              <a:t>comércio grossista e </a:t>
            </a:r>
            <a:r>
              <a:rPr lang="pt-PT" dirty="0" smtClean="0">
                <a:latin typeface="Calibri Light"/>
              </a:rPr>
              <a:t>retalhista, os </a:t>
            </a:r>
            <a:r>
              <a:rPr lang="pt-PT" dirty="0">
                <a:latin typeface="Calibri Light"/>
              </a:rPr>
              <a:t>serviços de </a:t>
            </a:r>
            <a:r>
              <a:rPr lang="pt-PT" dirty="0" smtClean="0">
                <a:latin typeface="Calibri Light"/>
              </a:rPr>
              <a:t>transportes, alojamento </a:t>
            </a:r>
            <a:r>
              <a:rPr lang="pt-PT" dirty="0">
                <a:latin typeface="Calibri Light"/>
              </a:rPr>
              <a:t>e restauração (18,4 </a:t>
            </a:r>
            <a:r>
              <a:rPr lang="pt-PT" dirty="0" smtClean="0">
                <a:latin typeface="Calibri Light"/>
              </a:rPr>
              <a:t>%)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/>
              </a:rPr>
              <a:t>e </a:t>
            </a:r>
            <a:r>
              <a:rPr lang="pt-PT" dirty="0">
                <a:latin typeface="Calibri Light"/>
              </a:rPr>
              <a:t>a indústria (13,5 %).</a:t>
            </a:r>
          </a:p>
        </p:txBody>
      </p:sp>
      <p:pic>
        <p:nvPicPr>
          <p:cNvPr id="78850" name="Picture 2" descr="http://www.axialenergysolutions.com/wp-content/uploads/2014/09/Axial-en-Reino-Uni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5212" y="0"/>
            <a:ext cx="419100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2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Dinamarca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2057400"/>
            <a:ext cx="8077198" cy="3733800"/>
          </a:xfrm>
        </p:spPr>
        <p:txBody>
          <a:bodyPr/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pt-PT" dirty="0">
                <a:latin typeface="Calibri Light"/>
              </a:rPr>
              <a:t>O</a:t>
            </a:r>
            <a:r>
              <a:rPr lang="pt-PT" dirty="0" smtClean="0">
                <a:latin typeface="Calibri Light"/>
              </a:rPr>
              <a:t>s </a:t>
            </a:r>
            <a:r>
              <a:rPr lang="pt-PT" dirty="0">
                <a:latin typeface="Calibri Light"/>
              </a:rPr>
              <a:t>principais setores da economia dinamarquesa </a:t>
            </a:r>
            <a:r>
              <a:rPr lang="pt-PT" dirty="0" smtClean="0">
                <a:latin typeface="Calibri Light"/>
              </a:rPr>
              <a:t>são: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/>
              </a:rPr>
              <a:t>a </a:t>
            </a:r>
            <a:r>
              <a:rPr lang="pt-PT" dirty="0">
                <a:latin typeface="Calibri Light"/>
              </a:rPr>
              <a:t>administração </a:t>
            </a:r>
            <a:r>
              <a:rPr lang="pt-PT" dirty="0" smtClean="0">
                <a:latin typeface="Calibri Light"/>
              </a:rPr>
              <a:t>pública, a defesa, a educação, a </a:t>
            </a:r>
            <a:r>
              <a:rPr lang="pt-PT" dirty="0">
                <a:latin typeface="Calibri Light"/>
              </a:rPr>
              <a:t>saúde e os serviços sociais (23,4 </a:t>
            </a:r>
            <a:r>
              <a:rPr lang="pt-PT" dirty="0" smtClean="0">
                <a:latin typeface="Calibri Light"/>
              </a:rPr>
              <a:t>%);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/>
              </a:rPr>
              <a:t>o </a:t>
            </a:r>
            <a:r>
              <a:rPr lang="pt-PT" dirty="0">
                <a:latin typeface="Calibri Light"/>
              </a:rPr>
              <a:t>comércio grossista e retalhista e os serviços de </a:t>
            </a:r>
            <a:r>
              <a:rPr lang="pt-PT" dirty="0" smtClean="0">
                <a:latin typeface="Calibri Light"/>
              </a:rPr>
              <a:t>transportes, alojamento </a:t>
            </a:r>
            <a:r>
              <a:rPr lang="pt-PT" dirty="0">
                <a:latin typeface="Calibri Light"/>
              </a:rPr>
              <a:t>e restauração (19,5 %) </a:t>
            </a:r>
            <a:endParaRPr lang="pt-PT" dirty="0" smtClean="0">
              <a:latin typeface="Calibri Light"/>
            </a:endParaRP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/>
              </a:rPr>
              <a:t>e </a:t>
            </a:r>
            <a:r>
              <a:rPr lang="pt-PT" dirty="0">
                <a:latin typeface="Calibri Light"/>
              </a:rPr>
              <a:t>a indústria (18,1 %).</a:t>
            </a:r>
          </a:p>
        </p:txBody>
      </p:sp>
      <p:pic>
        <p:nvPicPr>
          <p:cNvPr id="77826" name="Picture 2" descr="http://thumbs.dreamstime.com/z/three-dimensional-map-denmark-d-350905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205" b="14366"/>
          <a:stretch>
            <a:fillRect/>
          </a:stretch>
        </p:blipFill>
        <p:spPr bwMode="auto">
          <a:xfrm>
            <a:off x="9294812" y="0"/>
            <a:ext cx="32766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7850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Irlanda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4" y="1981200"/>
            <a:ext cx="8229598" cy="4191000"/>
          </a:xfrm>
        </p:spPr>
        <p:txBody>
          <a:bodyPr/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pt-PT" dirty="0">
                <a:latin typeface="Calibri Light"/>
              </a:rPr>
              <a:t>O</a:t>
            </a:r>
            <a:r>
              <a:rPr lang="pt-PT" dirty="0" smtClean="0">
                <a:latin typeface="Calibri Light"/>
              </a:rPr>
              <a:t>s </a:t>
            </a:r>
            <a:r>
              <a:rPr lang="pt-PT" dirty="0">
                <a:latin typeface="Calibri Light"/>
              </a:rPr>
              <a:t>principais setores da economia irlandesa </a:t>
            </a:r>
            <a:r>
              <a:rPr lang="pt-PT" dirty="0" smtClean="0">
                <a:latin typeface="Calibri Light"/>
              </a:rPr>
              <a:t>são: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/>
              </a:rPr>
              <a:t>a </a:t>
            </a:r>
            <a:r>
              <a:rPr lang="pt-PT" dirty="0">
                <a:latin typeface="Calibri Light"/>
              </a:rPr>
              <a:t>indústria (22,4 </a:t>
            </a:r>
            <a:r>
              <a:rPr lang="pt-PT" dirty="0" smtClean="0">
                <a:latin typeface="Calibri Light"/>
              </a:rPr>
              <a:t>%);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/>
              </a:rPr>
              <a:t> </a:t>
            </a:r>
            <a:r>
              <a:rPr lang="pt-PT" dirty="0">
                <a:latin typeface="Calibri Light"/>
              </a:rPr>
              <a:t>a administração </a:t>
            </a:r>
            <a:r>
              <a:rPr lang="pt-PT" dirty="0" smtClean="0">
                <a:latin typeface="Calibri Light"/>
              </a:rPr>
              <a:t>pública, a defesa, a educação, a </a:t>
            </a:r>
            <a:r>
              <a:rPr lang="pt-PT" dirty="0">
                <a:latin typeface="Calibri Light"/>
              </a:rPr>
              <a:t>saúde e os serviços sociais (17,5 </a:t>
            </a:r>
            <a:r>
              <a:rPr lang="pt-PT" dirty="0" smtClean="0">
                <a:latin typeface="Calibri Light"/>
              </a:rPr>
              <a:t>%);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/>
              </a:rPr>
              <a:t>o </a:t>
            </a:r>
            <a:r>
              <a:rPr lang="pt-PT" dirty="0">
                <a:latin typeface="Calibri Light"/>
              </a:rPr>
              <a:t>comércio grossista e retalhista e os serviços de </a:t>
            </a:r>
            <a:r>
              <a:rPr lang="pt-PT" dirty="0" smtClean="0">
                <a:latin typeface="Calibri Light"/>
              </a:rPr>
              <a:t>transportes, alojamento </a:t>
            </a:r>
            <a:r>
              <a:rPr lang="pt-PT" dirty="0">
                <a:latin typeface="Calibri Light"/>
              </a:rPr>
              <a:t>e restauração (15,5 %).</a:t>
            </a:r>
          </a:p>
        </p:txBody>
      </p:sp>
      <p:pic>
        <p:nvPicPr>
          <p:cNvPr id="76804" name="Picture 4" descr="http://i.istockimg.com/file_thumbview_approve/15314697/5/stock-illustration-15314697-mapa-com-bandeira-da-irland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3412" y="304800"/>
            <a:ext cx="2360613" cy="2533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8076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Grécia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2057400"/>
            <a:ext cx="8000998" cy="3352800"/>
          </a:xfrm>
        </p:spPr>
        <p:txBody>
          <a:bodyPr/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pt-PT" dirty="0">
                <a:latin typeface="Calibri Light"/>
              </a:rPr>
              <a:t>O</a:t>
            </a:r>
            <a:r>
              <a:rPr lang="pt-PT" dirty="0" smtClean="0">
                <a:latin typeface="Calibri Light"/>
              </a:rPr>
              <a:t>s </a:t>
            </a:r>
            <a:r>
              <a:rPr lang="pt-PT" dirty="0">
                <a:latin typeface="Calibri Light"/>
              </a:rPr>
              <a:t>principais setores da economia grega </a:t>
            </a:r>
            <a:r>
              <a:rPr lang="pt-PT" dirty="0" smtClean="0">
                <a:latin typeface="Calibri Light"/>
              </a:rPr>
              <a:t>são: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/>
              </a:rPr>
              <a:t>o </a:t>
            </a:r>
            <a:r>
              <a:rPr lang="pt-PT" dirty="0">
                <a:latin typeface="Calibri Light"/>
              </a:rPr>
              <a:t>comércio grossista e retalhista e os serviços de </a:t>
            </a:r>
            <a:r>
              <a:rPr lang="pt-PT" dirty="0" smtClean="0">
                <a:latin typeface="Calibri Light"/>
              </a:rPr>
              <a:t>transportes, alojamento </a:t>
            </a:r>
            <a:r>
              <a:rPr lang="pt-PT" dirty="0">
                <a:latin typeface="Calibri Light"/>
              </a:rPr>
              <a:t>e restauração (26,3 </a:t>
            </a:r>
            <a:r>
              <a:rPr lang="pt-PT" dirty="0" smtClean="0">
                <a:latin typeface="Calibri Light"/>
              </a:rPr>
              <a:t>%);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/>
              </a:rPr>
              <a:t>a </a:t>
            </a:r>
            <a:r>
              <a:rPr lang="pt-PT" dirty="0">
                <a:latin typeface="Calibri Light"/>
              </a:rPr>
              <a:t>administração </a:t>
            </a:r>
            <a:r>
              <a:rPr lang="pt-PT" dirty="0" smtClean="0">
                <a:latin typeface="Calibri Light"/>
              </a:rPr>
              <a:t>pública, a defesa, a educação, a </a:t>
            </a:r>
            <a:r>
              <a:rPr lang="pt-PT" dirty="0">
                <a:latin typeface="Calibri Light"/>
              </a:rPr>
              <a:t>saúde e os serviços sociais (20,8 %) </a:t>
            </a:r>
            <a:endParaRPr lang="pt-PT" dirty="0" smtClean="0">
              <a:latin typeface="Calibri Light"/>
            </a:endParaRP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/>
              </a:rPr>
              <a:t>e </a:t>
            </a:r>
            <a:r>
              <a:rPr lang="pt-PT" dirty="0">
                <a:latin typeface="Calibri Light"/>
              </a:rPr>
              <a:t>as atividades imobiliárias (18,5 %).</a:t>
            </a:r>
          </a:p>
        </p:txBody>
      </p:sp>
      <p:pic>
        <p:nvPicPr>
          <p:cNvPr id="75780" name="Picture 4" descr="http://thumbs.dreamstime.com/z/3d-map-greece-2009897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77" b="7914"/>
          <a:stretch>
            <a:fillRect/>
          </a:stretch>
        </p:blipFill>
        <p:spPr bwMode="auto">
          <a:xfrm>
            <a:off x="8138319" y="-457200"/>
            <a:ext cx="4050506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992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Portugal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2057400"/>
            <a:ext cx="7543798" cy="33528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pt-PT" dirty="0" smtClean="0">
                <a:latin typeface="Calibri Light" panose="020F0302020204030204" pitchFamily="34" charset="0"/>
              </a:rPr>
              <a:t>Os </a:t>
            </a:r>
            <a:r>
              <a:rPr lang="pt-PT" dirty="0">
                <a:latin typeface="Calibri Light" panose="020F0302020204030204" pitchFamily="34" charset="0"/>
              </a:rPr>
              <a:t>setores mais importantes da economia portuguesa </a:t>
            </a:r>
            <a:r>
              <a:rPr lang="pt-PT" dirty="0" smtClean="0">
                <a:latin typeface="Calibri Light" panose="020F0302020204030204" pitchFamily="34" charset="0"/>
              </a:rPr>
              <a:t>são: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o </a:t>
            </a:r>
            <a:r>
              <a:rPr lang="pt-PT" dirty="0">
                <a:latin typeface="Calibri Light" panose="020F0302020204030204" pitchFamily="34" charset="0"/>
              </a:rPr>
              <a:t>comércio grossista e </a:t>
            </a:r>
            <a:r>
              <a:rPr lang="pt-PT" dirty="0" smtClean="0">
                <a:latin typeface="Calibri Light" panose="020F0302020204030204" pitchFamily="34" charset="0"/>
              </a:rPr>
              <a:t>retalhista, os </a:t>
            </a:r>
            <a:r>
              <a:rPr lang="pt-PT" dirty="0">
                <a:latin typeface="Calibri Light" panose="020F0302020204030204" pitchFamily="34" charset="0"/>
              </a:rPr>
              <a:t>serviços de </a:t>
            </a:r>
            <a:r>
              <a:rPr lang="pt-PT" dirty="0" smtClean="0">
                <a:latin typeface="Calibri Light" panose="020F0302020204030204" pitchFamily="34" charset="0"/>
              </a:rPr>
              <a:t>transportes, alojamento </a:t>
            </a:r>
            <a:r>
              <a:rPr lang="pt-PT" dirty="0">
                <a:latin typeface="Calibri Light" panose="020F0302020204030204" pitchFamily="34" charset="0"/>
              </a:rPr>
              <a:t>e restauração (25,1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a </a:t>
            </a:r>
            <a:r>
              <a:rPr lang="pt-PT" dirty="0">
                <a:latin typeface="Calibri Light" panose="020F0302020204030204" pitchFamily="34" charset="0"/>
              </a:rPr>
              <a:t>administração </a:t>
            </a:r>
            <a:r>
              <a:rPr lang="pt-PT" dirty="0" smtClean="0">
                <a:latin typeface="Calibri Light" panose="020F0302020204030204" pitchFamily="34" charset="0"/>
              </a:rPr>
              <a:t>pública, a defesa, a educação, a </a:t>
            </a:r>
            <a:r>
              <a:rPr lang="pt-PT" dirty="0">
                <a:latin typeface="Calibri Light" panose="020F0302020204030204" pitchFamily="34" charset="0"/>
              </a:rPr>
              <a:t>saúde e os serviços sociais (20,5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e </a:t>
            </a:r>
            <a:r>
              <a:rPr lang="pt-PT" dirty="0">
                <a:latin typeface="Calibri Light" panose="020F0302020204030204" pitchFamily="34" charset="0"/>
              </a:rPr>
              <a:t>a indústria (17,0 %).</a:t>
            </a:r>
          </a:p>
        </p:txBody>
      </p:sp>
      <p:pic>
        <p:nvPicPr>
          <p:cNvPr id="74754" name="Picture 2" descr="http://www.fpm.pt/pt-pt/data/uploads/slideshow/imagens/flag_map_of_portugal_drapeau_bandiera_bandeira_flagga-999p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7212" y="533400"/>
            <a:ext cx="2486104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694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Espanha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2133600"/>
            <a:ext cx="7315198" cy="35814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pt-PT" dirty="0" smtClean="0">
                <a:latin typeface="Calibri Light" panose="020F0302020204030204" pitchFamily="34" charset="0"/>
              </a:rPr>
              <a:t>Os </a:t>
            </a:r>
            <a:r>
              <a:rPr lang="pt-PT" dirty="0">
                <a:latin typeface="Calibri Light" panose="020F0302020204030204" pitchFamily="34" charset="0"/>
              </a:rPr>
              <a:t>principais setores da economia espanhola </a:t>
            </a:r>
            <a:r>
              <a:rPr lang="pt-PT" dirty="0" smtClean="0">
                <a:latin typeface="Calibri Light" panose="020F0302020204030204" pitchFamily="34" charset="0"/>
              </a:rPr>
              <a:t>são: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o </a:t>
            </a:r>
            <a:r>
              <a:rPr lang="pt-PT" dirty="0">
                <a:latin typeface="Calibri Light" panose="020F0302020204030204" pitchFamily="34" charset="0"/>
              </a:rPr>
              <a:t>comércio grossista e </a:t>
            </a:r>
            <a:r>
              <a:rPr lang="pt-PT" dirty="0" smtClean="0">
                <a:latin typeface="Calibri Light" panose="020F0302020204030204" pitchFamily="34" charset="0"/>
              </a:rPr>
              <a:t>retalhista, os </a:t>
            </a:r>
            <a:r>
              <a:rPr lang="pt-PT" dirty="0">
                <a:latin typeface="Calibri Light" panose="020F0302020204030204" pitchFamily="34" charset="0"/>
              </a:rPr>
              <a:t>serviços de </a:t>
            </a:r>
            <a:r>
              <a:rPr lang="pt-PT" dirty="0" smtClean="0">
                <a:latin typeface="Calibri Light" panose="020F0302020204030204" pitchFamily="34" charset="0"/>
              </a:rPr>
              <a:t>transportes, alojamento </a:t>
            </a:r>
            <a:r>
              <a:rPr lang="pt-PT" dirty="0">
                <a:latin typeface="Calibri Light" panose="020F0302020204030204" pitchFamily="34" charset="0"/>
              </a:rPr>
              <a:t>e restauração (24,1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a </a:t>
            </a:r>
            <a:r>
              <a:rPr lang="pt-PT" dirty="0">
                <a:latin typeface="Calibri Light" panose="020F0302020204030204" pitchFamily="34" charset="0"/>
              </a:rPr>
              <a:t>administração </a:t>
            </a:r>
            <a:r>
              <a:rPr lang="pt-PT" dirty="0" smtClean="0">
                <a:latin typeface="Calibri Light" panose="020F0302020204030204" pitchFamily="34" charset="0"/>
              </a:rPr>
              <a:t>pública, a defesa, a educação, a </a:t>
            </a:r>
            <a:r>
              <a:rPr lang="pt-PT" dirty="0">
                <a:latin typeface="Calibri Light" panose="020F0302020204030204" pitchFamily="34" charset="0"/>
              </a:rPr>
              <a:t>saúde e os serviços sociais (18,6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 </a:t>
            </a:r>
            <a:r>
              <a:rPr lang="pt-PT" dirty="0">
                <a:latin typeface="Calibri Light" panose="020F0302020204030204" pitchFamily="34" charset="0"/>
              </a:rPr>
              <a:t>e a indústria (17,5 %).</a:t>
            </a:r>
          </a:p>
        </p:txBody>
      </p:sp>
      <p:pic>
        <p:nvPicPr>
          <p:cNvPr id="73730" name="Picture 2" descr="http://thumbs.dreamstime.com/z/spain-map-spain-flag-drawing-grunge-retro-series-3356122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60" b="9524"/>
          <a:stretch>
            <a:fillRect/>
          </a:stretch>
        </p:blipFill>
        <p:spPr bwMode="auto">
          <a:xfrm>
            <a:off x="9447212" y="228600"/>
            <a:ext cx="24384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016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Áustria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2133600"/>
            <a:ext cx="7391400" cy="32766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pt-PT" dirty="0" smtClean="0">
                <a:latin typeface="Calibri Light" panose="020F0302020204030204" pitchFamily="34" charset="0"/>
              </a:rPr>
              <a:t>Os </a:t>
            </a:r>
            <a:r>
              <a:rPr lang="pt-PT" dirty="0">
                <a:latin typeface="Calibri Light" panose="020F0302020204030204" pitchFamily="34" charset="0"/>
              </a:rPr>
              <a:t>principais sectores da economia austríaca </a:t>
            </a:r>
            <a:r>
              <a:rPr lang="pt-PT" dirty="0" smtClean="0">
                <a:latin typeface="Calibri Light" panose="020F0302020204030204" pitchFamily="34" charset="0"/>
              </a:rPr>
              <a:t>são: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o </a:t>
            </a:r>
            <a:r>
              <a:rPr lang="pt-PT" dirty="0">
                <a:latin typeface="Calibri Light" panose="020F0302020204030204" pitchFamily="34" charset="0"/>
              </a:rPr>
              <a:t>comércio grossista e </a:t>
            </a:r>
            <a:r>
              <a:rPr lang="pt-PT" dirty="0" smtClean="0">
                <a:latin typeface="Calibri Light" panose="020F0302020204030204" pitchFamily="34" charset="0"/>
              </a:rPr>
              <a:t>retalhista, os transportes, os </a:t>
            </a:r>
            <a:r>
              <a:rPr lang="pt-PT" dirty="0">
                <a:latin typeface="Calibri Light" panose="020F0302020204030204" pitchFamily="34" charset="0"/>
              </a:rPr>
              <a:t>serviços de alojamento e restauração (22,8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a </a:t>
            </a:r>
            <a:r>
              <a:rPr lang="pt-PT" dirty="0">
                <a:latin typeface="Calibri Light" panose="020F0302020204030204" pitchFamily="34" charset="0"/>
              </a:rPr>
              <a:t>indústria (22,1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administração pública, a defesa, a educação, a saúde e </a:t>
            </a:r>
            <a:r>
              <a:rPr lang="pt-PT" dirty="0">
                <a:latin typeface="Calibri Light" panose="020F0302020204030204" pitchFamily="34" charset="0"/>
              </a:rPr>
              <a:t>os serviços sociais (17,7 %).</a:t>
            </a:r>
          </a:p>
        </p:txBody>
      </p:sp>
      <p:pic>
        <p:nvPicPr>
          <p:cNvPr id="72706" name="Picture 2" descr="http://thumbs.dreamstime.com/t/bandeira-de-%C3%A1ustria-do-vetor-626235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8012" y="304800"/>
            <a:ext cx="3724275" cy="1966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627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suécia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2286000"/>
            <a:ext cx="6781798" cy="3200400"/>
          </a:xfrm>
        </p:spPr>
        <p:txBody>
          <a:bodyPr/>
          <a:lstStyle/>
          <a:p>
            <a:pPr marL="45720" indent="0" algn="just">
              <a:buNone/>
            </a:pPr>
            <a:r>
              <a:rPr lang="pt-PT" dirty="0" smtClean="0">
                <a:latin typeface="Calibri Light" panose="020F0302020204030204" pitchFamily="34" charset="0"/>
              </a:rPr>
              <a:t>Os </a:t>
            </a:r>
            <a:r>
              <a:rPr lang="pt-PT" dirty="0">
                <a:latin typeface="Calibri Light" panose="020F0302020204030204" pitchFamily="34" charset="0"/>
              </a:rPr>
              <a:t>principais setores da economia sueca </a:t>
            </a:r>
            <a:r>
              <a:rPr lang="pt-PT" dirty="0" smtClean="0">
                <a:latin typeface="Calibri Light" panose="020F0302020204030204" pitchFamily="34" charset="0"/>
              </a:rPr>
              <a:t>são: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a </a:t>
            </a:r>
            <a:r>
              <a:rPr lang="pt-PT" dirty="0">
                <a:latin typeface="Calibri Light" panose="020F0302020204030204" pitchFamily="34" charset="0"/>
              </a:rPr>
              <a:t>administração </a:t>
            </a:r>
            <a:r>
              <a:rPr lang="pt-PT" dirty="0" smtClean="0">
                <a:latin typeface="Calibri Light" panose="020F0302020204030204" pitchFamily="34" charset="0"/>
              </a:rPr>
              <a:t>pública, a defesa, a educação, a </a:t>
            </a:r>
            <a:r>
              <a:rPr lang="pt-PT" dirty="0">
                <a:latin typeface="Calibri Light" panose="020F0302020204030204" pitchFamily="34" charset="0"/>
              </a:rPr>
              <a:t>saúde e os serviços sociais (24,5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 </a:t>
            </a:r>
            <a:r>
              <a:rPr lang="pt-PT" dirty="0">
                <a:latin typeface="Calibri Light" panose="020F0302020204030204" pitchFamily="34" charset="0"/>
              </a:rPr>
              <a:t>a indústria (19,7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 </a:t>
            </a:r>
            <a:r>
              <a:rPr lang="pt-PT" dirty="0">
                <a:latin typeface="Calibri Light" panose="020F0302020204030204" pitchFamily="34" charset="0"/>
              </a:rPr>
              <a:t>o comércio grossista e retalhista e os serviços de </a:t>
            </a:r>
            <a:r>
              <a:rPr lang="pt-PT" dirty="0" smtClean="0">
                <a:latin typeface="Calibri Light" panose="020F0302020204030204" pitchFamily="34" charset="0"/>
              </a:rPr>
              <a:t>transportes, alojamento </a:t>
            </a:r>
            <a:r>
              <a:rPr lang="pt-PT" dirty="0">
                <a:latin typeface="Calibri Light" panose="020F0302020204030204" pitchFamily="34" charset="0"/>
              </a:rPr>
              <a:t>e restauração (17,4 %).</a:t>
            </a:r>
          </a:p>
        </p:txBody>
      </p:sp>
      <p:pic>
        <p:nvPicPr>
          <p:cNvPr id="71682" name="Picture 2" descr="http://www.ae-innovation.org/CMS/uploadfile/2014/0508/Sweden%20ma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47212" y="457200"/>
            <a:ext cx="2321004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782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Finlândia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2209800"/>
            <a:ext cx="8000998" cy="3276600"/>
          </a:xfrm>
        </p:spPr>
        <p:txBody>
          <a:bodyPr/>
          <a:lstStyle/>
          <a:p>
            <a:pPr marL="45720" indent="0">
              <a:buNone/>
            </a:pPr>
            <a:r>
              <a:rPr lang="pt-PT" dirty="0" smtClean="0">
                <a:latin typeface="Calibri Light" panose="020F0302020204030204" pitchFamily="34" charset="0"/>
              </a:rPr>
              <a:t>Os </a:t>
            </a:r>
            <a:r>
              <a:rPr lang="pt-PT" dirty="0">
                <a:latin typeface="Calibri Light" panose="020F0302020204030204" pitchFamily="34" charset="0"/>
              </a:rPr>
              <a:t>principais setores da economia finlandesa </a:t>
            </a:r>
            <a:r>
              <a:rPr lang="pt-PT" dirty="0" smtClean="0">
                <a:latin typeface="Calibri Light" panose="020F0302020204030204" pitchFamily="34" charset="0"/>
              </a:rPr>
              <a:t>são:</a:t>
            </a:r>
          </a:p>
          <a:p>
            <a:r>
              <a:rPr lang="pt-PT" dirty="0" smtClean="0">
                <a:latin typeface="Calibri Light" panose="020F0302020204030204" pitchFamily="34" charset="0"/>
              </a:rPr>
              <a:t>a </a:t>
            </a:r>
            <a:r>
              <a:rPr lang="pt-PT" dirty="0">
                <a:latin typeface="Calibri Light" panose="020F0302020204030204" pitchFamily="34" charset="0"/>
              </a:rPr>
              <a:t>administração pública, a </a:t>
            </a:r>
            <a:r>
              <a:rPr lang="pt-PT" dirty="0" smtClean="0">
                <a:latin typeface="Calibri Light" panose="020F0302020204030204" pitchFamily="34" charset="0"/>
              </a:rPr>
              <a:t>defesa, a educação, a </a:t>
            </a:r>
            <a:r>
              <a:rPr lang="pt-PT" dirty="0">
                <a:latin typeface="Calibri Light" panose="020F0302020204030204" pitchFamily="34" charset="0"/>
              </a:rPr>
              <a:t>saúde e os serviços sociais (22,2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r>
              <a:rPr lang="pt-PT" dirty="0" smtClean="0">
                <a:latin typeface="Calibri Light" panose="020F0302020204030204" pitchFamily="34" charset="0"/>
              </a:rPr>
              <a:t>a </a:t>
            </a:r>
            <a:r>
              <a:rPr lang="pt-PT" dirty="0">
                <a:latin typeface="Calibri Light" panose="020F0302020204030204" pitchFamily="34" charset="0"/>
              </a:rPr>
              <a:t>indústria (19,8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r>
              <a:rPr lang="pt-PT" dirty="0" smtClean="0">
                <a:latin typeface="Calibri Light" panose="020F0302020204030204" pitchFamily="34" charset="0"/>
              </a:rPr>
              <a:t>o </a:t>
            </a:r>
            <a:r>
              <a:rPr lang="pt-PT" dirty="0">
                <a:latin typeface="Calibri Light" panose="020F0302020204030204" pitchFamily="34" charset="0"/>
              </a:rPr>
              <a:t>comércio grossista e retalhista e os serviços de </a:t>
            </a:r>
            <a:r>
              <a:rPr lang="pt-PT" dirty="0" smtClean="0">
                <a:latin typeface="Calibri Light" panose="020F0302020204030204" pitchFamily="34" charset="0"/>
              </a:rPr>
              <a:t>transportes, alojamento </a:t>
            </a:r>
            <a:r>
              <a:rPr lang="pt-PT" dirty="0">
                <a:latin typeface="Calibri Light" panose="020F0302020204030204" pitchFamily="34" charset="0"/>
              </a:rPr>
              <a:t>e restauração (16,5 %).</a:t>
            </a:r>
          </a:p>
        </p:txBody>
      </p:sp>
      <p:pic>
        <p:nvPicPr>
          <p:cNvPr id="70658" name="Picture 2" descr="https://upload.wikimedia.org/wikipedia/commons/thumb/e/e2/Finland_stub_POL.svg/50px-Finland_stub_PO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9212" y="304800"/>
            <a:ext cx="1697935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307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Vantagens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Livre circulação de pessoas, bens, mercadorias e </a:t>
            </a:r>
            <a:r>
              <a:rPr lang="pt-PT" dirty="0" smtClean="0">
                <a:latin typeface="Calibri Light" pitchFamily="34" charset="0"/>
              </a:rPr>
              <a:t>capitais;</a:t>
            </a:r>
          </a:p>
          <a:p>
            <a:pPr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Subsídios </a:t>
            </a:r>
            <a:r>
              <a:rPr lang="pt-PT" dirty="0" smtClean="0">
                <a:latin typeface="Calibri Light" pitchFamily="34" charset="0"/>
              </a:rPr>
              <a:t>para apoiar o desenvolvimento da </a:t>
            </a:r>
            <a:r>
              <a:rPr lang="pt-PT" dirty="0" smtClean="0">
                <a:latin typeface="Calibri Light" pitchFamily="34" charset="0"/>
              </a:rPr>
              <a:t>economia;</a:t>
            </a:r>
          </a:p>
          <a:p>
            <a:pPr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Existência </a:t>
            </a:r>
            <a:r>
              <a:rPr lang="pt-PT" dirty="0" smtClean="0">
                <a:latin typeface="Calibri Light" pitchFamily="34" charset="0"/>
              </a:rPr>
              <a:t>de uma moeda </a:t>
            </a:r>
            <a:r>
              <a:rPr lang="pt-PT" dirty="0" smtClean="0">
                <a:latin typeface="Calibri Light" pitchFamily="34" charset="0"/>
              </a:rPr>
              <a:t>única </a:t>
            </a:r>
            <a:r>
              <a:rPr lang="pt-PT" dirty="0" smtClean="0">
                <a:latin typeface="Calibri Light" pitchFamily="34" charset="0"/>
              </a:rPr>
              <a:t>para todos os </a:t>
            </a:r>
            <a:r>
              <a:rPr lang="pt-PT" dirty="0" smtClean="0">
                <a:latin typeface="Calibri Light" pitchFamily="34" charset="0"/>
              </a:rPr>
              <a:t>países;</a:t>
            </a:r>
          </a:p>
          <a:p>
            <a:pPr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Existência </a:t>
            </a:r>
            <a:r>
              <a:rPr lang="pt-PT" dirty="0" smtClean="0">
                <a:latin typeface="Calibri Light" pitchFamily="34" charset="0"/>
              </a:rPr>
              <a:t>de novos mercados.</a:t>
            </a:r>
          </a:p>
          <a:p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Eslovénia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2133600"/>
            <a:ext cx="7086598" cy="32766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pt-PT" dirty="0" smtClean="0">
                <a:latin typeface="Calibri Light" panose="020F0302020204030204" pitchFamily="34" charset="0"/>
              </a:rPr>
              <a:t>Os </a:t>
            </a:r>
            <a:r>
              <a:rPr lang="pt-PT" dirty="0">
                <a:latin typeface="Calibri Light" panose="020F0302020204030204" pitchFamily="34" charset="0"/>
              </a:rPr>
              <a:t>principais setores da economia eslovena </a:t>
            </a:r>
            <a:r>
              <a:rPr lang="pt-PT" dirty="0" smtClean="0">
                <a:latin typeface="Calibri Light" panose="020F0302020204030204" pitchFamily="34" charset="0"/>
              </a:rPr>
              <a:t>são: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 </a:t>
            </a:r>
            <a:r>
              <a:rPr lang="pt-PT" dirty="0">
                <a:latin typeface="Calibri Light" panose="020F0302020204030204" pitchFamily="34" charset="0"/>
              </a:rPr>
              <a:t>a indústria (27,1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 </a:t>
            </a:r>
            <a:r>
              <a:rPr lang="pt-PT" dirty="0">
                <a:latin typeface="Calibri Light" panose="020F0302020204030204" pitchFamily="34" charset="0"/>
              </a:rPr>
              <a:t>o comércio grossista e </a:t>
            </a:r>
            <a:r>
              <a:rPr lang="pt-PT" dirty="0" smtClean="0">
                <a:latin typeface="Calibri Light" panose="020F0302020204030204" pitchFamily="34" charset="0"/>
              </a:rPr>
              <a:t>retalhista, os </a:t>
            </a:r>
            <a:r>
              <a:rPr lang="pt-PT" dirty="0">
                <a:latin typeface="Calibri Light" panose="020F0302020204030204" pitchFamily="34" charset="0"/>
              </a:rPr>
              <a:t>serviços de </a:t>
            </a:r>
            <a:r>
              <a:rPr lang="pt-PT" dirty="0" smtClean="0">
                <a:latin typeface="Calibri Light" panose="020F0302020204030204" pitchFamily="34" charset="0"/>
              </a:rPr>
              <a:t>transportes, alojamento </a:t>
            </a:r>
            <a:r>
              <a:rPr lang="pt-PT" dirty="0">
                <a:latin typeface="Calibri Light" panose="020F0302020204030204" pitchFamily="34" charset="0"/>
              </a:rPr>
              <a:t>e restauração (20,4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 </a:t>
            </a:r>
            <a:r>
              <a:rPr lang="pt-PT" dirty="0">
                <a:latin typeface="Calibri Light" panose="020F0302020204030204" pitchFamily="34" charset="0"/>
              </a:rPr>
              <a:t>a administração </a:t>
            </a:r>
            <a:r>
              <a:rPr lang="pt-PT" dirty="0" smtClean="0">
                <a:latin typeface="Calibri Light" panose="020F0302020204030204" pitchFamily="34" charset="0"/>
              </a:rPr>
              <a:t>pública, a defesa, a educação, a saúde e os </a:t>
            </a:r>
            <a:r>
              <a:rPr lang="pt-PT" dirty="0">
                <a:latin typeface="Calibri Light" panose="020F0302020204030204" pitchFamily="34" charset="0"/>
              </a:rPr>
              <a:t>serviços sociais (17,0 %).</a:t>
            </a:r>
          </a:p>
        </p:txBody>
      </p:sp>
      <p:pic>
        <p:nvPicPr>
          <p:cNvPr id="69634" name="Picture 2" descr="https://upload.wikimedia.org/wikipedia/commons/b/b8/Slovenia-map-with-fla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5212" y="228600"/>
            <a:ext cx="3199071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565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Eslováquia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2286000"/>
            <a:ext cx="7010398" cy="2971800"/>
          </a:xfrm>
        </p:spPr>
        <p:txBody>
          <a:bodyPr/>
          <a:lstStyle/>
          <a:p>
            <a:pPr marL="45720" indent="0" algn="just">
              <a:buNone/>
            </a:pPr>
            <a:r>
              <a:rPr lang="pt-PT" dirty="0" smtClean="0">
                <a:latin typeface="Calibri Light" panose="020F0302020204030204" pitchFamily="34" charset="0"/>
              </a:rPr>
              <a:t>Os </a:t>
            </a:r>
            <a:r>
              <a:rPr lang="pt-PT" dirty="0">
                <a:latin typeface="Calibri Light" panose="020F0302020204030204" pitchFamily="34" charset="0"/>
              </a:rPr>
              <a:t>principais setores da economia eslovaca </a:t>
            </a:r>
            <a:r>
              <a:rPr lang="pt-PT" dirty="0" smtClean="0">
                <a:latin typeface="Calibri Light" panose="020F0302020204030204" pitchFamily="34" charset="0"/>
              </a:rPr>
              <a:t>são: 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a </a:t>
            </a:r>
            <a:r>
              <a:rPr lang="pt-PT" dirty="0">
                <a:latin typeface="Calibri Light" panose="020F0302020204030204" pitchFamily="34" charset="0"/>
              </a:rPr>
              <a:t>indústria (24,7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o </a:t>
            </a:r>
            <a:r>
              <a:rPr lang="pt-PT" dirty="0">
                <a:latin typeface="Calibri Light" panose="020F0302020204030204" pitchFamily="34" charset="0"/>
              </a:rPr>
              <a:t>comércio grossista e </a:t>
            </a:r>
            <a:r>
              <a:rPr lang="pt-PT" dirty="0" smtClean="0">
                <a:latin typeface="Calibri Light" panose="020F0302020204030204" pitchFamily="34" charset="0"/>
              </a:rPr>
              <a:t>retalhista, os </a:t>
            </a:r>
            <a:r>
              <a:rPr lang="pt-PT" dirty="0">
                <a:latin typeface="Calibri Light" panose="020F0302020204030204" pitchFamily="34" charset="0"/>
              </a:rPr>
              <a:t>serviços de </a:t>
            </a:r>
            <a:r>
              <a:rPr lang="pt-PT" dirty="0" smtClean="0">
                <a:latin typeface="Calibri Light" panose="020F0302020204030204" pitchFamily="34" charset="0"/>
              </a:rPr>
              <a:t>transportes, alojamento </a:t>
            </a:r>
            <a:r>
              <a:rPr lang="pt-PT" dirty="0">
                <a:latin typeface="Calibri Light" panose="020F0302020204030204" pitchFamily="34" charset="0"/>
              </a:rPr>
              <a:t>e restauração (22,4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 </a:t>
            </a:r>
            <a:r>
              <a:rPr lang="pt-PT" dirty="0">
                <a:latin typeface="Calibri Light" panose="020F0302020204030204" pitchFamily="34" charset="0"/>
              </a:rPr>
              <a:t>a administração </a:t>
            </a:r>
            <a:r>
              <a:rPr lang="pt-PT" dirty="0" smtClean="0">
                <a:latin typeface="Calibri Light" panose="020F0302020204030204" pitchFamily="34" charset="0"/>
              </a:rPr>
              <a:t>pública, a </a:t>
            </a:r>
            <a:r>
              <a:rPr lang="pt-PT" dirty="0">
                <a:latin typeface="Calibri Light" panose="020F0302020204030204" pitchFamily="34" charset="0"/>
              </a:rPr>
              <a:t>defesa, a educação, a saúde e os serviços sociais (14,5 %).</a:t>
            </a:r>
          </a:p>
        </p:txBody>
      </p:sp>
      <p:pic>
        <p:nvPicPr>
          <p:cNvPr id="68610" name="Picture 2" descr="http://www.bandeirasanimadas.com/Uniao_Europeia/Eslovaquia/super-slovakia_hw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2812" y="609600"/>
            <a:ext cx="3333750" cy="1695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048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Republica checa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2209800"/>
            <a:ext cx="8153398" cy="3200400"/>
          </a:xfrm>
        </p:spPr>
        <p:txBody>
          <a:bodyPr/>
          <a:lstStyle/>
          <a:p>
            <a:pPr marL="45720" indent="0" algn="just">
              <a:buNone/>
            </a:pPr>
            <a:r>
              <a:rPr lang="pt-PT" dirty="0" smtClean="0">
                <a:latin typeface="Calibri Light" panose="020F0302020204030204" pitchFamily="34" charset="0"/>
              </a:rPr>
              <a:t>Os </a:t>
            </a:r>
            <a:r>
              <a:rPr lang="pt-PT" dirty="0">
                <a:latin typeface="Calibri Light" panose="020F0302020204030204" pitchFamily="34" charset="0"/>
              </a:rPr>
              <a:t>principais setores da economia checa </a:t>
            </a:r>
            <a:r>
              <a:rPr lang="pt-PT" dirty="0" smtClean="0">
                <a:latin typeface="Calibri Light" panose="020F0302020204030204" pitchFamily="34" charset="0"/>
              </a:rPr>
              <a:t>são: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a </a:t>
            </a:r>
            <a:r>
              <a:rPr lang="pt-PT" dirty="0">
                <a:latin typeface="Calibri Light" panose="020F0302020204030204" pitchFamily="34" charset="0"/>
              </a:rPr>
              <a:t>indústria (32,6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o </a:t>
            </a:r>
            <a:r>
              <a:rPr lang="pt-PT" dirty="0">
                <a:latin typeface="Calibri Light" panose="020F0302020204030204" pitchFamily="34" charset="0"/>
              </a:rPr>
              <a:t>comércio grossista e </a:t>
            </a:r>
            <a:r>
              <a:rPr lang="pt-PT" dirty="0" smtClean="0">
                <a:latin typeface="Calibri Light" panose="020F0302020204030204" pitchFamily="34" charset="0"/>
              </a:rPr>
              <a:t>retalhista, os </a:t>
            </a:r>
            <a:r>
              <a:rPr lang="pt-PT" dirty="0">
                <a:latin typeface="Calibri Light" panose="020F0302020204030204" pitchFamily="34" charset="0"/>
              </a:rPr>
              <a:t>serviços de </a:t>
            </a:r>
            <a:r>
              <a:rPr lang="pt-PT" dirty="0" smtClean="0">
                <a:latin typeface="Calibri Light" panose="020F0302020204030204" pitchFamily="34" charset="0"/>
              </a:rPr>
              <a:t>transportes, alojamento </a:t>
            </a:r>
            <a:r>
              <a:rPr lang="pt-PT" dirty="0">
                <a:latin typeface="Calibri Light" panose="020F0302020204030204" pitchFamily="34" charset="0"/>
              </a:rPr>
              <a:t>e restauração (17,9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a </a:t>
            </a:r>
            <a:r>
              <a:rPr lang="pt-PT" dirty="0">
                <a:latin typeface="Calibri Light" panose="020F0302020204030204" pitchFamily="34" charset="0"/>
              </a:rPr>
              <a:t>administração pública, a defesa, a educação, a saúde e os serviços sociais (14,9 %).</a:t>
            </a:r>
          </a:p>
        </p:txBody>
      </p:sp>
      <p:pic>
        <p:nvPicPr>
          <p:cNvPr id="67586" name="Picture 2" descr="http://thumbs.dreamstime.com/t/bandeira-do-mapa-da-rep%C3%BAblica-checa-905519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2812" y="228600"/>
            <a:ext cx="3228973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6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Chipre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2133600"/>
            <a:ext cx="7467598" cy="3200400"/>
          </a:xfrm>
        </p:spPr>
        <p:txBody>
          <a:bodyPr/>
          <a:lstStyle/>
          <a:p>
            <a:pPr marL="45720" indent="0" algn="just">
              <a:buNone/>
            </a:pPr>
            <a:r>
              <a:rPr lang="pt-PT" dirty="0" smtClean="0">
                <a:latin typeface="Calibri Light" panose="020F0302020204030204" pitchFamily="34" charset="0"/>
              </a:rPr>
              <a:t>Os </a:t>
            </a:r>
            <a:r>
              <a:rPr lang="pt-PT" dirty="0">
                <a:latin typeface="Calibri Light" panose="020F0302020204030204" pitchFamily="34" charset="0"/>
              </a:rPr>
              <a:t>principais setores da economia cipriota </a:t>
            </a:r>
            <a:r>
              <a:rPr lang="pt-PT" dirty="0" smtClean="0">
                <a:latin typeface="Calibri Light" panose="020F0302020204030204" pitchFamily="34" charset="0"/>
              </a:rPr>
              <a:t>são: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o </a:t>
            </a:r>
            <a:r>
              <a:rPr lang="pt-PT" dirty="0">
                <a:latin typeface="Calibri Light" panose="020F0302020204030204" pitchFamily="34" charset="0"/>
              </a:rPr>
              <a:t>comércio grossista e </a:t>
            </a:r>
            <a:r>
              <a:rPr lang="pt-PT" dirty="0" smtClean="0">
                <a:latin typeface="Calibri Light" panose="020F0302020204030204" pitchFamily="34" charset="0"/>
              </a:rPr>
              <a:t>retalhista, os transportes, os </a:t>
            </a:r>
            <a:r>
              <a:rPr lang="pt-PT" dirty="0">
                <a:latin typeface="Calibri Light" panose="020F0302020204030204" pitchFamily="34" charset="0"/>
              </a:rPr>
              <a:t>serviços de alojamento e restauração (28,6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a </a:t>
            </a:r>
            <a:r>
              <a:rPr lang="pt-PT" dirty="0">
                <a:latin typeface="Calibri Light" panose="020F0302020204030204" pitchFamily="34" charset="0"/>
              </a:rPr>
              <a:t>administração pública, a defesa, a educação, a saúde e os serviços sociais (20,7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e </a:t>
            </a:r>
            <a:r>
              <a:rPr lang="pt-PT" dirty="0">
                <a:latin typeface="Calibri Light" panose="020F0302020204030204" pitchFamily="34" charset="0"/>
              </a:rPr>
              <a:t>a atividade de mediação imobiliária (11,5 %).</a:t>
            </a:r>
          </a:p>
        </p:txBody>
      </p:sp>
      <p:pic>
        <p:nvPicPr>
          <p:cNvPr id="66562" name="Picture 2" descr="http://thumbs.dreamstime.com/t/mapa-da-bandeira-3d-de-chipre-597935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3812" y="228600"/>
            <a:ext cx="3069907" cy="1676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56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Estónia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41412" y="2133600"/>
            <a:ext cx="7620000" cy="31242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pt-PT" dirty="0" smtClean="0">
                <a:latin typeface="Calibri Light" panose="020F0302020204030204" pitchFamily="34" charset="0"/>
              </a:rPr>
              <a:t>Os principais </a:t>
            </a:r>
            <a:r>
              <a:rPr lang="pt-PT" dirty="0">
                <a:latin typeface="Calibri Light" panose="020F0302020204030204" pitchFamily="34" charset="0"/>
              </a:rPr>
              <a:t>setores da economia estónia </a:t>
            </a:r>
            <a:r>
              <a:rPr lang="pt-PT" dirty="0" smtClean="0">
                <a:latin typeface="Calibri Light" panose="020F0302020204030204" pitchFamily="34" charset="0"/>
              </a:rPr>
              <a:t>são: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o </a:t>
            </a:r>
            <a:r>
              <a:rPr lang="pt-PT" dirty="0">
                <a:latin typeface="Calibri Light" panose="020F0302020204030204" pitchFamily="34" charset="0"/>
              </a:rPr>
              <a:t>comércio grossista e retalhista e os serviços de </a:t>
            </a:r>
            <a:r>
              <a:rPr lang="pt-PT" dirty="0" smtClean="0">
                <a:latin typeface="Calibri Light" panose="020F0302020204030204" pitchFamily="34" charset="0"/>
              </a:rPr>
              <a:t>transportes, alojamento </a:t>
            </a:r>
            <a:r>
              <a:rPr lang="pt-PT" dirty="0">
                <a:latin typeface="Calibri Light" panose="020F0302020204030204" pitchFamily="34" charset="0"/>
              </a:rPr>
              <a:t>e restauração (22,5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a </a:t>
            </a:r>
            <a:r>
              <a:rPr lang="pt-PT" dirty="0">
                <a:latin typeface="Calibri Light" panose="020F0302020204030204" pitchFamily="34" charset="0"/>
              </a:rPr>
              <a:t>indústria (21,1 %) </a:t>
            </a:r>
            <a:endParaRPr lang="pt-PT" dirty="0" smtClean="0">
              <a:latin typeface="Calibri Light" panose="020F0302020204030204" pitchFamily="34" charset="0"/>
            </a:endParaRP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e </a:t>
            </a:r>
            <a:r>
              <a:rPr lang="pt-PT" dirty="0">
                <a:latin typeface="Calibri Light" panose="020F0302020204030204" pitchFamily="34" charset="0"/>
              </a:rPr>
              <a:t>a administração </a:t>
            </a:r>
            <a:r>
              <a:rPr lang="pt-PT" dirty="0" smtClean="0">
                <a:latin typeface="Calibri Light" panose="020F0302020204030204" pitchFamily="34" charset="0"/>
              </a:rPr>
              <a:t>pública, a defesa, a educação, a saúde, os </a:t>
            </a:r>
            <a:r>
              <a:rPr lang="pt-PT" dirty="0">
                <a:latin typeface="Calibri Light" panose="020F0302020204030204" pitchFamily="34" charset="0"/>
              </a:rPr>
              <a:t>serviços sociais (15,4 %).</a:t>
            </a:r>
          </a:p>
        </p:txBody>
      </p:sp>
      <p:pic>
        <p:nvPicPr>
          <p:cNvPr id="65538" name="Picture 2" descr="http://thumbs.dreamstime.com/t/vetor-do-mapa-e-da-bandeira-de-est-nia-4936955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9B8B6"/>
              </a:clrFrom>
              <a:clrTo>
                <a:srgbClr val="B9B8B6">
                  <a:alpha val="0"/>
                </a:srgbClr>
              </a:clrTo>
            </a:clrChange>
          </a:blip>
          <a:srcRect b="3264"/>
          <a:stretch>
            <a:fillRect/>
          </a:stretch>
        </p:blipFill>
        <p:spPr bwMode="auto">
          <a:xfrm>
            <a:off x="8380412" y="152400"/>
            <a:ext cx="3648075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966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Letónia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4" y="1828800"/>
            <a:ext cx="7162798" cy="3124200"/>
          </a:xfrm>
        </p:spPr>
        <p:txBody>
          <a:bodyPr/>
          <a:lstStyle/>
          <a:p>
            <a:pPr marL="45720" indent="0" algn="just">
              <a:buNone/>
            </a:pPr>
            <a:r>
              <a:rPr lang="pt-PT" dirty="0" smtClean="0">
                <a:latin typeface="Calibri Light" panose="020F0302020204030204" pitchFamily="34" charset="0"/>
              </a:rPr>
              <a:t>Os </a:t>
            </a:r>
            <a:r>
              <a:rPr lang="pt-PT" dirty="0">
                <a:latin typeface="Calibri Light" panose="020F0302020204030204" pitchFamily="34" charset="0"/>
              </a:rPr>
              <a:t>principais setores da economia letã </a:t>
            </a:r>
            <a:r>
              <a:rPr lang="pt-PT" dirty="0" smtClean="0">
                <a:latin typeface="Calibri Light" panose="020F0302020204030204" pitchFamily="34" charset="0"/>
              </a:rPr>
              <a:t>são: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o </a:t>
            </a:r>
            <a:r>
              <a:rPr lang="pt-PT" dirty="0">
                <a:latin typeface="Calibri Light" panose="020F0302020204030204" pitchFamily="34" charset="0"/>
              </a:rPr>
              <a:t>comércio grossista e </a:t>
            </a:r>
            <a:r>
              <a:rPr lang="pt-PT" dirty="0" smtClean="0">
                <a:latin typeface="Calibri Light" panose="020F0302020204030204" pitchFamily="34" charset="0"/>
              </a:rPr>
              <a:t>retalhista, os </a:t>
            </a:r>
            <a:r>
              <a:rPr lang="pt-PT" dirty="0">
                <a:latin typeface="Calibri Light" panose="020F0302020204030204" pitchFamily="34" charset="0"/>
              </a:rPr>
              <a:t>serviços de </a:t>
            </a:r>
            <a:r>
              <a:rPr lang="pt-PT" dirty="0" smtClean="0">
                <a:latin typeface="Calibri Light" panose="020F0302020204030204" pitchFamily="34" charset="0"/>
              </a:rPr>
              <a:t>transportes, alojamento </a:t>
            </a:r>
            <a:r>
              <a:rPr lang="pt-PT" dirty="0">
                <a:latin typeface="Calibri Light" panose="020F0302020204030204" pitchFamily="34" charset="0"/>
              </a:rPr>
              <a:t>e restauração (25,3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a </a:t>
            </a:r>
            <a:r>
              <a:rPr lang="pt-PT" dirty="0">
                <a:latin typeface="Calibri Light" panose="020F0302020204030204" pitchFamily="34" charset="0"/>
              </a:rPr>
              <a:t>indústria (16,4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a </a:t>
            </a:r>
            <a:r>
              <a:rPr lang="pt-PT" dirty="0">
                <a:latin typeface="Calibri Light" panose="020F0302020204030204" pitchFamily="34" charset="0"/>
              </a:rPr>
              <a:t>administração pública, a defesa, a educação, a saúde e os serviços sociais (15,1 %).</a:t>
            </a:r>
          </a:p>
        </p:txBody>
      </p:sp>
      <p:pic>
        <p:nvPicPr>
          <p:cNvPr id="64514" name="Picture 2" descr="https://myloview.com.br/adesivos/110/18898E2/letonia-mapa-da-bandeira-3d-rendem-com-reflexao-ilustraca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364"/>
          <a:stretch>
            <a:fillRect/>
          </a:stretch>
        </p:blipFill>
        <p:spPr bwMode="auto">
          <a:xfrm>
            <a:off x="8761413" y="1"/>
            <a:ext cx="3427412" cy="2181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7555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malta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4" y="1828800"/>
            <a:ext cx="7315198" cy="4343400"/>
          </a:xfrm>
        </p:spPr>
        <p:txBody>
          <a:bodyPr/>
          <a:lstStyle/>
          <a:p>
            <a:pPr marL="45720" indent="0" algn="just">
              <a:buNone/>
            </a:pPr>
            <a:r>
              <a:rPr lang="pt-PT" dirty="0" smtClean="0">
                <a:latin typeface="Calibri Light" panose="020F0302020204030204" pitchFamily="34" charset="0"/>
              </a:rPr>
              <a:t>Os </a:t>
            </a:r>
            <a:r>
              <a:rPr lang="pt-PT" dirty="0">
                <a:latin typeface="Calibri Light" panose="020F0302020204030204" pitchFamily="34" charset="0"/>
              </a:rPr>
              <a:t>setores mais importantes da economia maltesa </a:t>
            </a:r>
            <a:r>
              <a:rPr lang="pt-PT" dirty="0" smtClean="0">
                <a:latin typeface="Calibri Light" panose="020F0302020204030204" pitchFamily="34" charset="0"/>
              </a:rPr>
              <a:t>são: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o </a:t>
            </a:r>
            <a:r>
              <a:rPr lang="pt-PT" dirty="0">
                <a:latin typeface="Calibri Light" panose="020F0302020204030204" pitchFamily="34" charset="0"/>
              </a:rPr>
              <a:t>comércio grossista e </a:t>
            </a:r>
            <a:r>
              <a:rPr lang="pt-PT" dirty="0" smtClean="0">
                <a:latin typeface="Calibri Light" panose="020F0302020204030204" pitchFamily="34" charset="0"/>
              </a:rPr>
              <a:t>retalhista, os </a:t>
            </a:r>
            <a:r>
              <a:rPr lang="pt-PT" dirty="0">
                <a:latin typeface="Calibri Light" panose="020F0302020204030204" pitchFamily="34" charset="0"/>
              </a:rPr>
              <a:t>serviços de </a:t>
            </a:r>
            <a:r>
              <a:rPr lang="pt-PT" dirty="0" smtClean="0">
                <a:latin typeface="Calibri Light" panose="020F0302020204030204" pitchFamily="34" charset="0"/>
              </a:rPr>
              <a:t>transportes, alojamento </a:t>
            </a:r>
            <a:r>
              <a:rPr lang="pt-PT" dirty="0">
                <a:latin typeface="Calibri Light" panose="020F0302020204030204" pitchFamily="34" charset="0"/>
              </a:rPr>
              <a:t>e restauração (22,3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a </a:t>
            </a:r>
            <a:r>
              <a:rPr lang="pt-PT" dirty="0">
                <a:latin typeface="Calibri Light" panose="020F0302020204030204" pitchFamily="34" charset="0"/>
              </a:rPr>
              <a:t>administração pública, a defesa, a educação, a saúde e os serviços sociais (19,4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a </a:t>
            </a:r>
            <a:r>
              <a:rPr lang="pt-PT" dirty="0">
                <a:latin typeface="Calibri Light" panose="020F0302020204030204" pitchFamily="34" charset="0"/>
              </a:rPr>
              <a:t>indústria (12,3 %).</a:t>
            </a:r>
          </a:p>
        </p:txBody>
      </p:sp>
      <p:pic>
        <p:nvPicPr>
          <p:cNvPr id="63490" name="Picture 2" descr="http://cdn.xl.thumbs.canstockphoto.com/canstock602908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1056" t="-2749" r="-3483" b="7812"/>
          <a:stretch>
            <a:fillRect/>
          </a:stretch>
        </p:blipFill>
        <p:spPr bwMode="auto">
          <a:xfrm>
            <a:off x="8685212" y="228600"/>
            <a:ext cx="3276600" cy="2621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104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polónia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4" y="1828800"/>
            <a:ext cx="7619998" cy="4343400"/>
          </a:xfrm>
        </p:spPr>
        <p:txBody>
          <a:bodyPr/>
          <a:lstStyle/>
          <a:p>
            <a:pPr marL="45720" indent="0" algn="just">
              <a:buNone/>
            </a:pPr>
            <a:r>
              <a:rPr lang="pt-PT" dirty="0" smtClean="0">
                <a:latin typeface="Calibri Light" panose="020F0302020204030204" pitchFamily="34" charset="0"/>
              </a:rPr>
              <a:t>Os </a:t>
            </a:r>
            <a:r>
              <a:rPr lang="pt-PT" dirty="0">
                <a:latin typeface="Calibri Light" panose="020F0302020204030204" pitchFamily="34" charset="0"/>
              </a:rPr>
              <a:t>principais setores da economia polaca </a:t>
            </a:r>
            <a:r>
              <a:rPr lang="pt-PT" dirty="0" smtClean="0">
                <a:latin typeface="Calibri Light" panose="020F0302020204030204" pitchFamily="34" charset="0"/>
              </a:rPr>
              <a:t>são: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o </a:t>
            </a:r>
            <a:r>
              <a:rPr lang="pt-PT" dirty="0">
                <a:latin typeface="Calibri Light" panose="020F0302020204030204" pitchFamily="34" charset="0"/>
              </a:rPr>
              <a:t>comércio grossista e </a:t>
            </a:r>
            <a:r>
              <a:rPr lang="pt-PT" dirty="0" smtClean="0">
                <a:latin typeface="Calibri Light" panose="020F0302020204030204" pitchFamily="34" charset="0"/>
              </a:rPr>
              <a:t>retalhista, os </a:t>
            </a:r>
            <a:r>
              <a:rPr lang="pt-PT" dirty="0">
                <a:latin typeface="Calibri Light" panose="020F0302020204030204" pitchFamily="34" charset="0"/>
              </a:rPr>
              <a:t>serviços de </a:t>
            </a:r>
            <a:r>
              <a:rPr lang="pt-PT" dirty="0" smtClean="0">
                <a:latin typeface="Calibri Light" panose="020F0302020204030204" pitchFamily="34" charset="0"/>
              </a:rPr>
              <a:t>transportes, alojamento </a:t>
            </a:r>
            <a:r>
              <a:rPr lang="pt-PT" dirty="0">
                <a:latin typeface="Calibri Light" panose="020F0302020204030204" pitchFamily="34" charset="0"/>
              </a:rPr>
              <a:t>e restauração (27,1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a </a:t>
            </a:r>
            <a:r>
              <a:rPr lang="pt-PT" dirty="0">
                <a:latin typeface="Calibri Light" panose="020F0302020204030204" pitchFamily="34" charset="0"/>
              </a:rPr>
              <a:t>indústria (25,1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a </a:t>
            </a:r>
            <a:r>
              <a:rPr lang="pt-PT" dirty="0">
                <a:latin typeface="Calibri Light" panose="020F0302020204030204" pitchFamily="34" charset="0"/>
              </a:rPr>
              <a:t>administração pública, a defesa, a educação, a saúde e os serviços sociais (14,3 %).</a:t>
            </a:r>
          </a:p>
        </p:txBody>
      </p:sp>
      <p:pic>
        <p:nvPicPr>
          <p:cNvPr id="62466" name="Picture 2" descr="http://www.publicdomainpictures.net/pictures/50000/nahled/poland-flag-on-a-map-of-pola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0412" y="0"/>
            <a:ext cx="3808413" cy="2520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268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lituânia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4" y="1828800"/>
            <a:ext cx="6857998" cy="4343400"/>
          </a:xfrm>
        </p:spPr>
        <p:txBody>
          <a:bodyPr/>
          <a:lstStyle/>
          <a:p>
            <a:pPr marL="45720" indent="0">
              <a:buNone/>
            </a:pPr>
            <a:r>
              <a:rPr lang="pt-PT" dirty="0" smtClean="0">
                <a:latin typeface="Calibri Light" panose="020F0302020204030204" pitchFamily="34" charset="0"/>
              </a:rPr>
              <a:t>Os </a:t>
            </a:r>
            <a:r>
              <a:rPr lang="pt-PT" dirty="0">
                <a:latin typeface="Calibri Light" panose="020F0302020204030204" pitchFamily="34" charset="0"/>
              </a:rPr>
              <a:t>principais setores da economia lituana </a:t>
            </a:r>
            <a:r>
              <a:rPr lang="pt-PT" dirty="0" smtClean="0">
                <a:latin typeface="Calibri Light" panose="020F0302020204030204" pitchFamily="34" charset="0"/>
              </a:rPr>
              <a:t>são:</a:t>
            </a:r>
          </a:p>
          <a:p>
            <a:r>
              <a:rPr lang="pt-PT" dirty="0" smtClean="0">
                <a:latin typeface="Calibri Light" panose="020F0302020204030204" pitchFamily="34" charset="0"/>
              </a:rPr>
              <a:t>o </a:t>
            </a:r>
            <a:r>
              <a:rPr lang="pt-PT" dirty="0">
                <a:latin typeface="Calibri Light" panose="020F0302020204030204" pitchFamily="34" charset="0"/>
              </a:rPr>
              <a:t>comércio grossista e </a:t>
            </a:r>
            <a:r>
              <a:rPr lang="pt-PT" dirty="0" smtClean="0">
                <a:latin typeface="Calibri Light" panose="020F0302020204030204" pitchFamily="34" charset="0"/>
              </a:rPr>
              <a:t>retalhista, os </a:t>
            </a:r>
            <a:r>
              <a:rPr lang="pt-PT" dirty="0">
                <a:latin typeface="Calibri Light" panose="020F0302020204030204" pitchFamily="34" charset="0"/>
              </a:rPr>
              <a:t>serviços de </a:t>
            </a:r>
            <a:r>
              <a:rPr lang="pt-PT" dirty="0" smtClean="0">
                <a:latin typeface="Calibri Light" panose="020F0302020204030204" pitchFamily="34" charset="0"/>
              </a:rPr>
              <a:t>transportes, alojamento </a:t>
            </a:r>
            <a:r>
              <a:rPr lang="pt-PT" dirty="0">
                <a:latin typeface="Calibri Light" panose="020F0302020204030204" pitchFamily="34" charset="0"/>
              </a:rPr>
              <a:t>e restauração (32,7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r>
              <a:rPr lang="pt-PT" dirty="0" smtClean="0">
                <a:latin typeface="Calibri Light" panose="020F0302020204030204" pitchFamily="34" charset="0"/>
              </a:rPr>
              <a:t>a </a:t>
            </a:r>
            <a:r>
              <a:rPr lang="pt-PT" dirty="0">
                <a:latin typeface="Calibri Light" panose="020F0302020204030204" pitchFamily="34" charset="0"/>
              </a:rPr>
              <a:t>indústria (23,6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r>
              <a:rPr lang="pt-PT" dirty="0" smtClean="0">
                <a:latin typeface="Calibri Light" panose="020F0302020204030204" pitchFamily="34" charset="0"/>
              </a:rPr>
              <a:t>a </a:t>
            </a:r>
            <a:r>
              <a:rPr lang="pt-PT" dirty="0">
                <a:latin typeface="Calibri Light" panose="020F0302020204030204" pitchFamily="34" charset="0"/>
              </a:rPr>
              <a:t>administração pública, a defesa, a educação, a saúde e os serviços sociais (13,9 %).</a:t>
            </a:r>
          </a:p>
        </p:txBody>
      </p:sp>
      <p:pic>
        <p:nvPicPr>
          <p:cNvPr id="61442" name="Picture 2" descr="http://static3.depositphotos.com/1000912/119/v/950/depositphotos_1194614-Baltic-countries-maps-with-flag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19" b="69061"/>
          <a:stretch>
            <a:fillRect/>
          </a:stretch>
        </p:blipFill>
        <p:spPr bwMode="auto">
          <a:xfrm>
            <a:off x="9294812" y="0"/>
            <a:ext cx="25146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680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Hungria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4" y="1828800"/>
            <a:ext cx="7848598" cy="4343400"/>
          </a:xfrm>
        </p:spPr>
        <p:txBody>
          <a:bodyPr/>
          <a:lstStyle/>
          <a:p>
            <a:pPr marL="45720" indent="0" algn="just">
              <a:buNone/>
            </a:pPr>
            <a:r>
              <a:rPr lang="pt-PT" dirty="0" smtClean="0">
                <a:latin typeface="Calibri Light" panose="020F0302020204030204" pitchFamily="34" charset="0"/>
              </a:rPr>
              <a:t>Os </a:t>
            </a:r>
            <a:r>
              <a:rPr lang="pt-PT" dirty="0">
                <a:latin typeface="Calibri Light" panose="020F0302020204030204" pitchFamily="34" charset="0"/>
              </a:rPr>
              <a:t>principais setores da economia húngara </a:t>
            </a:r>
            <a:r>
              <a:rPr lang="pt-PT" dirty="0" smtClean="0">
                <a:latin typeface="Calibri Light" panose="020F0302020204030204" pitchFamily="34" charset="0"/>
              </a:rPr>
              <a:t>são: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a </a:t>
            </a:r>
            <a:r>
              <a:rPr lang="pt-PT" dirty="0">
                <a:latin typeface="Calibri Light" panose="020F0302020204030204" pitchFamily="34" charset="0"/>
              </a:rPr>
              <a:t>indústria (26,4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 </a:t>
            </a:r>
            <a:r>
              <a:rPr lang="pt-PT" dirty="0">
                <a:latin typeface="Calibri Light" panose="020F0302020204030204" pitchFamily="34" charset="0"/>
              </a:rPr>
              <a:t>o comércio grossista e retalhista, os serviços de transportes, alojamento e restauração (18,5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 </a:t>
            </a:r>
            <a:r>
              <a:rPr lang="pt-PT" dirty="0">
                <a:latin typeface="Calibri Light" panose="020F0302020204030204" pitchFamily="34" charset="0"/>
              </a:rPr>
              <a:t>a administração pública, a defesa, a educação, a saúde e os serviços sociais (17,5 %).</a:t>
            </a:r>
          </a:p>
        </p:txBody>
      </p:sp>
      <p:pic>
        <p:nvPicPr>
          <p:cNvPr id="60418" name="Picture 2" descr="http://www.bandeirasanimadas.com/Uniao_Europeia/Hungria/super-hungary_hw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5212" y="228600"/>
            <a:ext cx="3333750" cy="2000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516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Desvantagens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Dificuldades de concorrer num mercado muito competitivo sentidas especialmente na agricultura e nalguns </a:t>
            </a:r>
            <a:r>
              <a:rPr lang="pt-PT" dirty="0" smtClean="0">
                <a:latin typeface="Calibri Light" pitchFamily="34" charset="0"/>
              </a:rPr>
              <a:t>sectores </a:t>
            </a:r>
            <a:r>
              <a:rPr lang="pt-PT" dirty="0" smtClean="0">
                <a:latin typeface="Calibri Light" pitchFamily="34" charset="0"/>
              </a:rPr>
              <a:t>de </a:t>
            </a:r>
            <a:r>
              <a:rPr lang="pt-PT" dirty="0" smtClean="0">
                <a:latin typeface="Calibri Light" pitchFamily="34" charset="0"/>
              </a:rPr>
              <a:t>indústria;</a:t>
            </a:r>
          </a:p>
          <a:p>
            <a:pPr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Dificuldade </a:t>
            </a:r>
            <a:r>
              <a:rPr lang="pt-PT" dirty="0" smtClean="0">
                <a:latin typeface="Calibri Light" pitchFamily="34" charset="0"/>
              </a:rPr>
              <a:t>em conseguir atingir critérios de </a:t>
            </a:r>
            <a:r>
              <a:rPr lang="pt-PT" dirty="0" smtClean="0">
                <a:latin typeface="Calibri Light" pitchFamily="34" charset="0"/>
              </a:rPr>
              <a:t>convergência económicos.</a:t>
            </a:r>
            <a:endParaRPr lang="pt-PT" dirty="0" smtClean="0">
              <a:latin typeface="Calibri Light" pitchFamily="34" charset="0"/>
            </a:endParaRPr>
          </a:p>
          <a:p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Bulgária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41412" y="2133600"/>
            <a:ext cx="7086600" cy="3657600"/>
          </a:xfrm>
        </p:spPr>
        <p:txBody>
          <a:bodyPr/>
          <a:lstStyle/>
          <a:p>
            <a:pPr marL="45720" indent="0" algn="just">
              <a:buNone/>
            </a:pPr>
            <a:r>
              <a:rPr lang="pt-PT" dirty="0" smtClean="0">
                <a:latin typeface="Calibri Light" panose="020F0302020204030204" pitchFamily="34" charset="0"/>
              </a:rPr>
              <a:t>Os sectores </a:t>
            </a:r>
            <a:r>
              <a:rPr lang="pt-PT" dirty="0">
                <a:latin typeface="Calibri Light" panose="020F0302020204030204" pitchFamily="34" charset="0"/>
              </a:rPr>
              <a:t>da economia búlgara </a:t>
            </a:r>
            <a:r>
              <a:rPr lang="pt-PT" dirty="0" smtClean="0">
                <a:latin typeface="Calibri Light" panose="020F0302020204030204" pitchFamily="34" charset="0"/>
              </a:rPr>
              <a:t>são: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a </a:t>
            </a:r>
            <a:r>
              <a:rPr lang="pt-PT" dirty="0">
                <a:latin typeface="Calibri Light" panose="020F0302020204030204" pitchFamily="34" charset="0"/>
              </a:rPr>
              <a:t>indústria (23,5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o </a:t>
            </a:r>
            <a:r>
              <a:rPr lang="pt-PT" dirty="0">
                <a:latin typeface="Calibri Light" panose="020F0302020204030204" pitchFamily="34" charset="0"/>
              </a:rPr>
              <a:t>comércio grossista e retalhista e os serviços de transportes, alojamento e restauração (21,3 %) </a:t>
            </a:r>
            <a:endParaRPr lang="pt-PT" dirty="0" smtClean="0">
              <a:latin typeface="Calibri Light" panose="020F0302020204030204" pitchFamily="34" charset="0"/>
            </a:endParaRP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e </a:t>
            </a:r>
            <a:r>
              <a:rPr lang="pt-PT" dirty="0">
                <a:latin typeface="Calibri Light" panose="020F0302020204030204" pitchFamily="34" charset="0"/>
              </a:rPr>
              <a:t>a administração pública, a defesa, a educação, a saúde e os serviços sociais (13,2 %).</a:t>
            </a:r>
          </a:p>
        </p:txBody>
      </p:sp>
      <p:pic>
        <p:nvPicPr>
          <p:cNvPr id="59394" name="Picture 2" descr="http://calvinayre.com/wp-content/uploads/2012/03/bulgaria-200x1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6212" y="381000"/>
            <a:ext cx="2743200" cy="1796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3373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Roménia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2057400"/>
            <a:ext cx="7086598" cy="4343400"/>
          </a:xfrm>
        </p:spPr>
        <p:txBody>
          <a:bodyPr/>
          <a:lstStyle/>
          <a:p>
            <a:pPr marL="45720" indent="0" algn="just">
              <a:buNone/>
            </a:pPr>
            <a:r>
              <a:rPr lang="pt-PT" dirty="0">
                <a:latin typeface="Calibri Light" panose="020F0302020204030204" pitchFamily="34" charset="0"/>
              </a:rPr>
              <a:t>O</a:t>
            </a:r>
            <a:r>
              <a:rPr lang="pt-PT" dirty="0" smtClean="0">
                <a:latin typeface="Calibri Light" panose="020F0302020204030204" pitchFamily="34" charset="0"/>
              </a:rPr>
              <a:t>s </a:t>
            </a:r>
            <a:r>
              <a:rPr lang="pt-PT" dirty="0">
                <a:latin typeface="Calibri Light" panose="020F0302020204030204" pitchFamily="34" charset="0"/>
              </a:rPr>
              <a:t>principais setores da economia romena </a:t>
            </a:r>
            <a:r>
              <a:rPr lang="pt-PT" dirty="0" smtClean="0">
                <a:latin typeface="Calibri Light" panose="020F0302020204030204" pitchFamily="34" charset="0"/>
              </a:rPr>
              <a:t>são: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a </a:t>
            </a:r>
            <a:r>
              <a:rPr lang="pt-PT" dirty="0">
                <a:latin typeface="Calibri Light" panose="020F0302020204030204" pitchFamily="34" charset="0"/>
              </a:rPr>
              <a:t>indústria (27,3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o </a:t>
            </a:r>
            <a:r>
              <a:rPr lang="pt-PT" dirty="0">
                <a:latin typeface="Calibri Light" panose="020F0302020204030204" pitchFamily="34" charset="0"/>
              </a:rPr>
              <a:t>comércio grossista e retalhista, os serviços de transportes, alojamento e restauração (17,9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a </a:t>
            </a:r>
            <a:r>
              <a:rPr lang="pt-PT" dirty="0">
                <a:latin typeface="Calibri Light" panose="020F0302020204030204" pitchFamily="34" charset="0"/>
              </a:rPr>
              <a:t>administração pública, a defesa, a educação, a saúde e os serviços sociais (10,3 %).</a:t>
            </a:r>
          </a:p>
        </p:txBody>
      </p:sp>
      <p:pic>
        <p:nvPicPr>
          <p:cNvPr id="58370" name="Picture 2" descr="http://www.bandeirasanimadas.com/Uniao_Europeia/Romenia/super-romania_hw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2812" y="0"/>
            <a:ext cx="333375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8740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Croácia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4" y="1828800"/>
            <a:ext cx="6857998" cy="4343400"/>
          </a:xfrm>
        </p:spPr>
        <p:txBody>
          <a:bodyPr/>
          <a:lstStyle/>
          <a:p>
            <a:pPr marL="45720" indent="0" algn="just">
              <a:buNone/>
            </a:pPr>
            <a:r>
              <a:rPr lang="pt-PT" dirty="0" smtClean="0">
                <a:latin typeface="Calibri Light" panose="020F0302020204030204" pitchFamily="34" charset="0"/>
              </a:rPr>
              <a:t>Os </a:t>
            </a:r>
            <a:r>
              <a:rPr lang="pt-PT" dirty="0">
                <a:latin typeface="Calibri Light" panose="020F0302020204030204" pitchFamily="34" charset="0"/>
              </a:rPr>
              <a:t>principais setores da economia croata </a:t>
            </a:r>
            <a:r>
              <a:rPr lang="pt-PT" dirty="0" smtClean="0">
                <a:latin typeface="Calibri Light" panose="020F0302020204030204" pitchFamily="34" charset="0"/>
              </a:rPr>
              <a:t>são: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o </a:t>
            </a:r>
            <a:r>
              <a:rPr lang="pt-PT" dirty="0">
                <a:latin typeface="Calibri Light" panose="020F0302020204030204" pitchFamily="34" charset="0"/>
              </a:rPr>
              <a:t>comércio grossista e retalhista, os transportes, os serviços de alojamento e restauração (21,2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a </a:t>
            </a:r>
            <a:r>
              <a:rPr lang="pt-PT" dirty="0">
                <a:latin typeface="Calibri Light" panose="020F0302020204030204" pitchFamily="34" charset="0"/>
              </a:rPr>
              <a:t>indústria (21,1 </a:t>
            </a:r>
            <a:r>
              <a:rPr lang="pt-PT" dirty="0" smtClean="0">
                <a:latin typeface="Calibri Light" panose="020F0302020204030204" pitchFamily="34" charset="0"/>
              </a:rPr>
              <a:t>%);</a:t>
            </a:r>
          </a:p>
          <a:p>
            <a:pPr algn="just"/>
            <a:r>
              <a:rPr lang="pt-PT" dirty="0" smtClean="0">
                <a:latin typeface="Calibri Light" panose="020F0302020204030204" pitchFamily="34" charset="0"/>
              </a:rPr>
              <a:t> </a:t>
            </a:r>
            <a:r>
              <a:rPr lang="pt-PT" dirty="0">
                <a:latin typeface="Calibri Light" panose="020F0302020204030204" pitchFamily="34" charset="0"/>
              </a:rPr>
              <a:t>a administração pública, a defesa, a educação, a saúde e os serviços sociais (15,4 %).</a:t>
            </a:r>
          </a:p>
        </p:txBody>
      </p:sp>
      <p:pic>
        <p:nvPicPr>
          <p:cNvPr id="57348" name="Picture 4" descr="http://static3.depositphotos.com/1007097/225/i/950/depositphotos_2252198-World-flag-map-stylized-sketches-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845" r="48387" b="38221"/>
          <a:stretch>
            <a:fillRect/>
          </a:stretch>
        </p:blipFill>
        <p:spPr bwMode="auto">
          <a:xfrm>
            <a:off x="8836025" y="0"/>
            <a:ext cx="33528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55065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1219200"/>
            <a:ext cx="9753600" cy="3230562"/>
          </a:xfrm>
        </p:spPr>
        <p:txBody>
          <a:bodyPr>
            <a:normAutofit/>
          </a:bodyPr>
          <a:lstStyle/>
          <a:p>
            <a:r>
              <a:rPr lang="pt-PT" sz="6600" b="1" dirty="0"/>
              <a:t>Programas da U.E do programa 2020</a:t>
            </a:r>
          </a:p>
        </p:txBody>
      </p:sp>
    </p:spTree>
    <p:extLst>
      <p:ext uri="{BB962C8B-B14F-4D97-AF65-F5344CB8AC3E}">
        <p14:creationId xmlns:p14="http://schemas.microsoft.com/office/powerpoint/2010/main" xmlns="" val="2078777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1066800"/>
            <a:ext cx="9753600" cy="4297362"/>
          </a:xfrm>
        </p:spPr>
        <p:txBody>
          <a:bodyPr>
            <a:normAutofit/>
          </a:bodyPr>
          <a:lstStyle/>
          <a:p>
            <a:pPr algn="ctr"/>
            <a:r>
              <a:rPr lang="pt-PT" sz="5400" dirty="0" smtClean="0"/>
              <a:t>Programas operacionais temáticos no continente 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982198" cy="1325562"/>
          </a:xfrm>
        </p:spPr>
        <p:txBody>
          <a:bodyPr>
            <a:normAutofit/>
          </a:bodyPr>
          <a:lstStyle/>
          <a:p>
            <a:r>
              <a:rPr lang="pt-PT" b="1" dirty="0" smtClean="0"/>
              <a:t>COMPETITIVIDADE E INTERNACIONALIZAÇÃO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1981200"/>
            <a:ext cx="9753600" cy="43434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O COMPETE 2020 tem como objetivo melhorar a competitividade e a internacionalização da economia portuguesa. 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Estando orientado sobretudo para as regiões menos desenvolvidas do Continente - Norte, Centro e Alentejo, forma com os Programas Operacionais Regionais do Continente uma rede diversificada de instrumentos de política pública com regras e objetivos comuns que cobre todo o território nacional.</a:t>
            </a:r>
            <a:endParaRPr lang="pt-PT" dirty="0">
              <a:latin typeface="Calibri Light" pitchFamily="34" charset="0"/>
            </a:endParaRPr>
          </a:p>
        </p:txBody>
      </p:sp>
      <p:pic>
        <p:nvPicPr>
          <p:cNvPr id="4" name="Imagem 3" descr="http://www.poci-compete2020.pt/admin/images/35025100_1425843657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80212" y="4724400"/>
            <a:ext cx="4724400" cy="153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1929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INCLUSÃO SOCIAL E EMPREGO</a:t>
            </a:r>
            <a:r>
              <a:rPr lang="pt-PT" dirty="0" smtClean="0"/>
              <a:t>  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4" y="1981200"/>
            <a:ext cx="9753600" cy="41910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O PO ISE visa o “reforço da integração das pessoas em risco de pobreza e o combate à exclusão social, assegurando a dinamização de medidas inovadoras de intervenção social e os apoios diretos aos grupos populacionais mais desfavorecidos, as políticas ativas de emprego e outros instrumentos de salvaguarda da coesão social”, a prosseguir através dos seus Objetivos Temáticos (OT).</a:t>
            </a:r>
          </a:p>
          <a:p>
            <a:endParaRPr lang="pt-PT" dirty="0"/>
          </a:p>
        </p:txBody>
      </p:sp>
      <p:pic>
        <p:nvPicPr>
          <p:cNvPr id="4" name="Imagem 3" descr="https://www.portugal2020.pt/Portal2020/Media/Default/Images/LOGOTipos/LOGO_POISE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85012" y="4267200"/>
            <a:ext cx="4200525" cy="2148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69217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2" y="228600"/>
            <a:ext cx="9753600" cy="1325562"/>
          </a:xfrm>
        </p:spPr>
        <p:txBody>
          <a:bodyPr/>
          <a:lstStyle/>
          <a:p>
            <a:r>
              <a:rPr lang="pt-PT" b="1" dirty="0" smtClean="0"/>
              <a:t>CAPITAL HUMANO</a:t>
            </a:r>
            <a:r>
              <a:rPr lang="pt-PT" dirty="0" smtClean="0"/>
              <a:t> 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2057400"/>
            <a:ext cx="9753600" cy="43434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pt-PT" dirty="0" smtClean="0">
                <a:latin typeface="Calibri Light" pitchFamily="34" charset="0"/>
              </a:rPr>
              <a:t>Objetivos: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Promover o aumento da qualificação da população, ajustada às necessidades do mercado de trabalho e em convergência com os padrões europeus:</a:t>
            </a:r>
          </a:p>
          <a:p>
            <a:pPr lvl="3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pt-PT" sz="2400" dirty="0" smtClean="0">
                <a:latin typeface="Calibri Light" pitchFamily="34" charset="0"/>
              </a:rPr>
              <a:t>Garantindo a melhoria do nível de qualidade nas qualificações adquiridas</a:t>
            </a:r>
          </a:p>
          <a:p>
            <a:pPr lvl="3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pt-PT" sz="2400" dirty="0" smtClean="0">
                <a:latin typeface="Calibri Light" pitchFamily="34" charset="0"/>
              </a:rPr>
              <a:t>Melhorando o sucesso escolar, reduzindo o abandono</a:t>
            </a:r>
          </a:p>
          <a:p>
            <a:pPr lvl="3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pt-PT" sz="2400" dirty="0" smtClean="0">
                <a:latin typeface="Calibri Light" pitchFamily="34" charset="0"/>
              </a:rPr>
              <a:t>Promovendo a igualdade, a coesão social e o desenvolvimento pessoal e da cidadania</a:t>
            </a:r>
          </a:p>
          <a:p>
            <a:pPr lvl="3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pt-PT" sz="2400" dirty="0" smtClean="0">
                <a:latin typeface="Calibri Light" pitchFamily="34" charset="0"/>
              </a:rPr>
              <a:t>A par do reforço da competitividade económica do país</a:t>
            </a:r>
          </a:p>
          <a:p>
            <a:endParaRPr lang="pt-PT" dirty="0" smtClean="0"/>
          </a:p>
          <a:p>
            <a:endParaRPr lang="pt-PT" dirty="0"/>
          </a:p>
        </p:txBody>
      </p:sp>
      <p:pic>
        <p:nvPicPr>
          <p:cNvPr id="4" name="Imagem 3" descr="https://www.portugal2020.pt/Portal2020/Media/Default/Images/NOTICIAS2020/POCH_LogoTexto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075612" y="0"/>
            <a:ext cx="388620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6877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2" y="457200"/>
            <a:ext cx="9753600" cy="1325562"/>
          </a:xfrm>
        </p:spPr>
        <p:txBody>
          <a:bodyPr>
            <a:normAutofit/>
          </a:bodyPr>
          <a:lstStyle/>
          <a:p>
            <a:r>
              <a:rPr lang="pt-PT" b="1" dirty="0" smtClean="0"/>
              <a:t>SUSTENTABILIDADE E EFICIÊNCIA NO USO DOS RECURSOS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2209800"/>
            <a:ext cx="9753600" cy="41148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O PO SEUR - Programa Operacional Sustentabilidade e Eficiência no Uso de Recursos, criado através da Decisão de Execução da Comissão Europeia em 16 de dezembro de 2014, surge como um dos 16 programas criados para a operacionalização da Estratégia Portugal 2020.</a:t>
            </a:r>
          </a:p>
          <a:p>
            <a:endParaRPr lang="pt-PT" dirty="0"/>
          </a:p>
        </p:txBody>
      </p:sp>
      <p:pic>
        <p:nvPicPr>
          <p:cNvPr id="4" name="Imagem 3" descr="https://www.portugal2020.pt/Portal2020/Media/Default/Images/LOGOTipos/POSEURsite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609012" y="4038600"/>
            <a:ext cx="2533650" cy="253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1749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1143000"/>
            <a:ext cx="9525000" cy="28956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Calibri Light" pitchFamily="34" charset="0"/>
              </a:rPr>
              <a:t>O PO SEUR pretende contribuir especialmente na prioridade de crescimento sustentável, respondendo aos desafios de transição para uma economia de baixo carbono, assente numa utilização mais eficiente de recursos e na promoção de maior resiliência face aos riscos climáticos e às catástrofes.</a:t>
            </a:r>
          </a:p>
          <a:p>
            <a:endParaRPr lang="pt-PT" dirty="0"/>
          </a:p>
        </p:txBody>
      </p:sp>
      <p:pic>
        <p:nvPicPr>
          <p:cNvPr id="3076" name="Picture 4" descr="http://novoportalfecomercio.hospedagemdesites.ws/CMS-Site/Files/%5CUploads%5C5%5C2014-08-26%5Cplaneta_recursos_naturais_622x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1212" y="3581400"/>
            <a:ext cx="4114800" cy="2745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992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2" y="304800"/>
            <a:ext cx="9753600" cy="1325562"/>
          </a:xfrm>
        </p:spPr>
        <p:txBody>
          <a:bodyPr/>
          <a:lstStyle/>
          <a:p>
            <a:r>
              <a:rPr lang="pt-PT" dirty="0"/>
              <a:t>estados membros da União Europeia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2057400"/>
            <a:ext cx="9144000" cy="43434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t-PT" dirty="0">
                <a:latin typeface="Calibri Light" pitchFamily="34" charset="0"/>
              </a:rPr>
              <a:t>A primeira Comunidade Europeia “Comunidade Económica do Carvão e do Aço” (CECA), instituída em 1951, na sua génese esteve o objectivo de “unir” as duas grandes potências industriais do Carvão e do Aço, isto é, a França e a Alemanha. </a:t>
            </a:r>
            <a:endParaRPr lang="pt-PT" dirty="0" smtClean="0">
              <a:latin typeface="Calibri Light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No </a:t>
            </a:r>
            <a:r>
              <a:rPr lang="pt-PT" dirty="0">
                <a:latin typeface="Calibri Light" pitchFamily="34" charset="0"/>
              </a:rPr>
              <a:t>entanto, fruto da abertura a outros estados democráticos da Europa foram seis os países que assinaram o Tratado que a constituiu.</a:t>
            </a:r>
          </a:p>
        </p:txBody>
      </p:sp>
      <p:pic>
        <p:nvPicPr>
          <p:cNvPr id="100356" name="Picture 4" descr="http://aesma.no.sapo.pt/ue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2012" y="228600"/>
            <a:ext cx="1905000" cy="1353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81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8212" y="1371600"/>
            <a:ext cx="7391400" cy="4221162"/>
          </a:xfrm>
        </p:spPr>
        <p:txBody>
          <a:bodyPr>
            <a:noAutofit/>
          </a:bodyPr>
          <a:lstStyle/>
          <a:p>
            <a:pPr algn="ctr"/>
            <a:r>
              <a:rPr lang="pt-PT" sz="5400" dirty="0" smtClean="0"/>
              <a:t>Programas operacionais regionais no continente</a:t>
            </a:r>
            <a:r>
              <a:rPr lang="pt-PT" sz="5400" b="1" dirty="0" smtClean="0"/>
              <a:t/>
            </a:r>
            <a:br>
              <a:rPr lang="pt-PT" sz="5400" b="1" dirty="0" smtClean="0"/>
            </a:br>
            <a:endParaRPr lang="pt-PT" sz="5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NORTE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4" y="2057400"/>
            <a:ext cx="9753600" cy="41148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O NORTE 2020 é o instrumento financeiro de apoio ao desenvolvimento regional do Norte de Portugal, gerido pela CCDR-N, que aplicará durante os próximos anos 3,4 mil milhões de Euros de verbas comunitárias. O programa integra o Acordo de Parceria “Portugal 2020” e o atual ciclo de fundos estruturais da União Europeia destinados a Portugal.</a:t>
            </a:r>
          </a:p>
          <a:p>
            <a:endParaRPr lang="pt-PT" dirty="0"/>
          </a:p>
        </p:txBody>
      </p:sp>
      <p:pic>
        <p:nvPicPr>
          <p:cNvPr id="4" name="Imagem 3" descr="https://www.portugal2020.pt/Portal2020/Media/Default/Images/LOGOTipos/Logos-POs_portal-0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99212" y="4343400"/>
            <a:ext cx="518160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2" y="381000"/>
            <a:ext cx="9753600" cy="1325562"/>
          </a:xfrm>
        </p:spPr>
        <p:txBody>
          <a:bodyPr>
            <a:normAutofit/>
          </a:bodyPr>
          <a:lstStyle/>
          <a:p>
            <a:r>
              <a:rPr lang="pt-PT" sz="2800" dirty="0" smtClean="0">
                <a:latin typeface="Calibri Light" pitchFamily="34" charset="0"/>
              </a:rPr>
              <a:t>Alguns dos objetivos: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2057400"/>
            <a:ext cx="9753600" cy="43434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Reforçar a transferência de conhecimento científico e tecnológico para o setor empresarial, promovendo uma maior eficácia no Sistema de I&amp;I, e a criação de valor.</a:t>
            </a:r>
            <a:endParaRPr lang="pt-PT" b="1" dirty="0" smtClean="0">
              <a:latin typeface="Calibri Light" pitchFamily="34" charset="0"/>
            </a:endParaRPr>
          </a:p>
          <a:p>
            <a:pPr algn="just">
              <a:lnSpc>
                <a:spcPct val="100000"/>
              </a:lnSpc>
            </a:pPr>
            <a:endParaRPr lang="pt-PT" dirty="0" smtClean="0">
              <a:latin typeface="Calibri Light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Aumentar o investimento empresarial em atividades inovadoras (produto, processo, métodos organizacionais e marketing), promovendo o aumento da produção transacionável e internacionalizável e a alteração do perfil produtivo do tecido económico.</a:t>
            </a:r>
          </a:p>
          <a:p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1143000"/>
            <a:ext cx="9753600" cy="52578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Reforçar redes e outras formas de parceria e cooperação que visem o reforço da inovação e da internacionalização de empresas e cadeias de valor, promovendo a especialização inteligente regional.</a:t>
            </a:r>
          </a:p>
          <a:p>
            <a:pPr algn="just">
              <a:lnSpc>
                <a:spcPct val="100000"/>
              </a:lnSpc>
            </a:pPr>
            <a:endParaRPr lang="pt-PT" dirty="0" smtClean="0">
              <a:latin typeface="Calibri Light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Reforçar a capacitação empresarial das PME da Região do Norte para o desenvolvimento de produtos e serviços.</a:t>
            </a:r>
          </a:p>
          <a:p>
            <a:pPr algn="just">
              <a:lnSpc>
                <a:spcPct val="100000"/>
              </a:lnSpc>
            </a:pPr>
            <a:endParaRPr lang="pt-PT" dirty="0" smtClean="0">
              <a:latin typeface="Calibri Light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Aumentar a eficiência energética nas infraestruturas públicas da administração local, apoiando a implementação de medidas integradas de promoção da eficiência energética e racionalizando os consumos.</a:t>
            </a:r>
            <a:endParaRPr lang="pt-PT" dirty="0">
              <a:latin typeface="Calibri Ligh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CENTRO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4" y="1981200"/>
            <a:ext cx="9753600" cy="4191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O Programa Operacional da Região Centro, para o período 2014-2020 (CENTRO 2020), tem como base uma estratégia de desenvolvimento regional partilhada e construída através de uma forte mobilização de todos os parceiros regionais.</a:t>
            </a:r>
          </a:p>
          <a:p>
            <a:endParaRPr lang="pt-PT" dirty="0"/>
          </a:p>
        </p:txBody>
      </p:sp>
      <p:pic>
        <p:nvPicPr>
          <p:cNvPr id="4" name="Imagem 3" descr="https://www.portugal2020.pt/Portal2020/Media/Default/Images/LOGOTipos/Logos-POs_portal-05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46812" y="4648200"/>
            <a:ext cx="5257799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93812" y="1371600"/>
            <a:ext cx="9753600" cy="4343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A Região Centro terá, assim, como prioridades, até 2020, sustentar e reforçar a criação de valor e a transferência de conhecimento, promover um tecido económico industrializado, competitivo e exportador, captar e reter talento qualificado e inovador, reforçar a coesão territorial, estruturar uma rede policêntrica de cidades de média dimensão, dar vida e sustentabilidade a infraestruturas existentes e consolidar a capacitação institucional.</a:t>
            </a:r>
            <a:endParaRPr lang="pt-PT" dirty="0">
              <a:latin typeface="Calibri Ligh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LISBOA</a:t>
            </a:r>
            <a:r>
              <a:rPr lang="pt-PT" dirty="0" smtClean="0"/>
              <a:t>  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A Região de Lisboa tem como principal ambição para o período 2014-2020 dar continuidade à trajetória de desenvolvimento superando os atuais estrangulamentos sociais e económicos e aproveitando de forma mais inteligente, inclusiva e sustentável as potencialidades geradas pelo território e pelo seu capital humano, cultural e ambiental.</a:t>
            </a:r>
          </a:p>
          <a:p>
            <a:endParaRPr lang="pt-PT" dirty="0"/>
          </a:p>
        </p:txBody>
      </p:sp>
      <p:pic>
        <p:nvPicPr>
          <p:cNvPr id="4" name="Imagem 3" descr="https://www.portugal2020.pt/Portal2020/Media/Default/Images/LOGOTipos/Lisboa2020_RGB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80212" y="4114800"/>
            <a:ext cx="388620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Até 2020, exige-se: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4" y="2209800"/>
            <a:ext cx="9753600" cy="3962400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Maior focalização sectorial, tendo em consideração a RIS3;</a:t>
            </a:r>
          </a:p>
          <a:p>
            <a:pPr lvl="0"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Maior focalização territorial, definida pela Abordagem Integrada de Desenvolvimento Territorial;</a:t>
            </a:r>
          </a:p>
          <a:p>
            <a:pPr lvl="0"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Nova focalização temática nos grandes desafios sociais e ambientais identificados ao nível europeu e com maior expressão na Região, expressos pela evolução recente dos indicadores socioeconómicos e das oportunidades surgidas no quadro da economia europeia e mundial.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ALENTEJO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O 'Alentejo 2020' é o Programa Operacional Regional do Alentejo para o período 2014-2020.</a:t>
            </a:r>
          </a:p>
          <a:p>
            <a:pPr algn="just">
              <a:lnSpc>
                <a:spcPct val="100000"/>
              </a:lnSpc>
              <a:buNone/>
            </a:pPr>
            <a:endParaRPr lang="pt-PT" dirty="0" smtClean="0">
              <a:latin typeface="Calibri Light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Com uma dotação global de 1.082,9 Milhões de euros, dos quais 898,2 Milhões de euros FEDER e 184,7 Milhões de euros FSE, o Programa é constituído por quatro Agendas e 10 Eixos Estratégicos, articulados entre si.</a:t>
            </a:r>
          </a:p>
          <a:p>
            <a:endParaRPr lang="pt-PT" dirty="0"/>
          </a:p>
        </p:txBody>
      </p:sp>
      <p:pic>
        <p:nvPicPr>
          <p:cNvPr id="4" name="Imagem 3" descr="https://www.portugal2020.pt/Portal2020/Media/Default/Images/LOGOTipos/Logos-POs_portal-07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56412" y="4876800"/>
            <a:ext cx="4572000" cy="13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Estratégias: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pt-PT" dirty="0" smtClean="0">
                <a:latin typeface="Calibri Light" pitchFamily="34" charset="0"/>
              </a:rPr>
              <a:t>Competitividade e Internacionalização das PME</a:t>
            </a:r>
          </a:p>
          <a:p>
            <a:pPr lvl="0"/>
            <a:r>
              <a:rPr lang="pt-PT" dirty="0" smtClean="0">
                <a:latin typeface="Calibri Light" pitchFamily="34" charset="0"/>
              </a:rPr>
              <a:t>Capital Humano</a:t>
            </a:r>
          </a:p>
          <a:p>
            <a:pPr lvl="0"/>
            <a:r>
              <a:rPr lang="pt-PT" dirty="0" smtClean="0">
                <a:latin typeface="Calibri Light" pitchFamily="34" charset="0"/>
              </a:rPr>
              <a:t>Investigação, Desenvolvimento Tecnológico e Inovação</a:t>
            </a:r>
          </a:p>
          <a:p>
            <a:pPr lvl="0"/>
            <a:r>
              <a:rPr lang="pt-PT" dirty="0" smtClean="0">
                <a:latin typeface="Calibri Light" pitchFamily="34" charset="0"/>
              </a:rPr>
              <a:t>Desenvolvimento Urbano Sustentável</a:t>
            </a:r>
          </a:p>
          <a:p>
            <a:pPr lvl="0"/>
            <a:r>
              <a:rPr lang="pt-PT" dirty="0" smtClean="0">
                <a:latin typeface="Calibri Light" pitchFamily="34" charset="0"/>
              </a:rPr>
              <a:t>Emprego e Valorização Económica dos Recursos Endógenos</a:t>
            </a:r>
          </a:p>
          <a:p>
            <a:pPr lvl="0"/>
            <a:r>
              <a:rPr lang="pt-PT" dirty="0" smtClean="0">
                <a:latin typeface="Calibri Light" pitchFamily="34" charset="0"/>
              </a:rPr>
              <a:t>Coesão Social e Inclusão</a:t>
            </a:r>
          </a:p>
          <a:p>
            <a:pPr lvl="0"/>
            <a:r>
              <a:rPr lang="pt-PT" dirty="0" smtClean="0">
                <a:latin typeface="Calibri Light" pitchFamily="34" charset="0"/>
              </a:rPr>
              <a:t>Eficiência Energética e Mobilidade</a:t>
            </a:r>
          </a:p>
          <a:p>
            <a:pPr lvl="0"/>
            <a:r>
              <a:rPr lang="pt-PT" dirty="0" smtClean="0">
                <a:latin typeface="Calibri Light" pitchFamily="34" charset="0"/>
              </a:rPr>
              <a:t>Ambiente e Sustentabilidade</a:t>
            </a:r>
          </a:p>
          <a:p>
            <a:pPr lvl="0"/>
            <a:r>
              <a:rPr lang="pt-PT" dirty="0" smtClean="0">
                <a:latin typeface="Calibri Light" pitchFamily="34" charset="0"/>
              </a:rPr>
              <a:t>Capacitação Institucional e Modernização Administrativa</a:t>
            </a:r>
          </a:p>
          <a:p>
            <a:pPr lvl="0"/>
            <a:r>
              <a:rPr lang="pt-PT" dirty="0" smtClean="0">
                <a:latin typeface="Calibri Light" pitchFamily="34" charset="0"/>
              </a:rPr>
              <a:t>Assistência Técnica</a:t>
            </a:r>
          </a:p>
          <a:p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990600"/>
            <a:ext cx="9829800" cy="5257800"/>
          </a:xfrm>
        </p:spPr>
        <p:txBody>
          <a:bodyPr>
            <a:normAutofit/>
          </a:bodyPr>
          <a:lstStyle/>
          <a:p>
            <a:pPr marL="45720" indent="0"/>
            <a:r>
              <a:rPr lang="pt-PT" dirty="0" smtClean="0">
                <a:latin typeface="Calibri Light" pitchFamily="34" charset="0"/>
              </a:rPr>
              <a:t> </a:t>
            </a:r>
            <a:r>
              <a:rPr lang="pt-PT" b="1" dirty="0" smtClean="0">
                <a:latin typeface="Calibri Light" pitchFamily="34" charset="0"/>
              </a:rPr>
              <a:t>Em 1858:</a:t>
            </a:r>
          </a:p>
          <a:p>
            <a:pPr marL="45720" indent="0" algn="just">
              <a:buNone/>
            </a:pPr>
            <a:r>
              <a:rPr lang="pt-PT" dirty="0" smtClean="0">
                <a:latin typeface="Calibri Light" pitchFamily="34" charset="0"/>
              </a:rPr>
              <a:t>	</a:t>
            </a:r>
            <a:r>
              <a:rPr lang="pt-PT" dirty="0" smtClean="0">
                <a:latin typeface="Calibri Light" pitchFamily="34" charset="0"/>
              </a:rPr>
              <a:t>-</a:t>
            </a:r>
            <a:r>
              <a:rPr lang="pt-PT" dirty="0" smtClean="0">
                <a:latin typeface="Calibri Light" pitchFamily="34" charset="0"/>
              </a:rPr>
              <a:t>República </a:t>
            </a:r>
            <a:r>
              <a:rPr lang="pt-PT" dirty="0">
                <a:latin typeface="Calibri Light" pitchFamily="34" charset="0"/>
              </a:rPr>
              <a:t>Federal da Alemanha</a:t>
            </a:r>
          </a:p>
          <a:p>
            <a:pPr marL="45720" indent="0" algn="just">
              <a:buNone/>
            </a:pPr>
            <a:r>
              <a:rPr lang="pt-PT" dirty="0" smtClean="0">
                <a:latin typeface="Calibri Light" pitchFamily="34" charset="0"/>
              </a:rPr>
              <a:t>	-França</a:t>
            </a:r>
            <a:endParaRPr lang="pt-PT" dirty="0">
              <a:latin typeface="Calibri Light" pitchFamily="34" charset="0"/>
            </a:endParaRPr>
          </a:p>
          <a:p>
            <a:pPr marL="45720" indent="0" algn="just">
              <a:buNone/>
            </a:pPr>
            <a:r>
              <a:rPr lang="pt-PT" dirty="0" smtClean="0">
                <a:latin typeface="Calibri Light" pitchFamily="34" charset="0"/>
              </a:rPr>
              <a:t>	-Bélgica</a:t>
            </a:r>
            <a:endParaRPr lang="pt-PT" dirty="0">
              <a:latin typeface="Calibri Light" pitchFamily="34" charset="0"/>
            </a:endParaRPr>
          </a:p>
          <a:p>
            <a:pPr marL="45720" indent="0" algn="just">
              <a:buNone/>
            </a:pPr>
            <a:r>
              <a:rPr lang="pt-PT" dirty="0" smtClean="0">
                <a:latin typeface="Calibri Light" pitchFamily="34" charset="0"/>
              </a:rPr>
              <a:t>	-Itália</a:t>
            </a:r>
            <a:endParaRPr lang="pt-PT" dirty="0">
              <a:latin typeface="Calibri Light" pitchFamily="34" charset="0"/>
            </a:endParaRPr>
          </a:p>
          <a:p>
            <a:pPr marL="45720" indent="0" algn="just">
              <a:buNone/>
            </a:pPr>
            <a:r>
              <a:rPr lang="pt-PT" dirty="0" smtClean="0">
                <a:latin typeface="Calibri Light" pitchFamily="34" charset="0"/>
              </a:rPr>
              <a:t>	-Holanda </a:t>
            </a:r>
            <a:r>
              <a:rPr lang="pt-PT" dirty="0">
                <a:latin typeface="Calibri Light" pitchFamily="34" charset="0"/>
              </a:rPr>
              <a:t>(Países Baixos)</a:t>
            </a:r>
          </a:p>
          <a:p>
            <a:pPr marL="45720" indent="0" algn="just">
              <a:buNone/>
            </a:pPr>
            <a:r>
              <a:rPr lang="pt-PT" dirty="0" smtClean="0">
                <a:latin typeface="Calibri Light" pitchFamily="34" charset="0"/>
              </a:rPr>
              <a:t>	-Luxemburgo</a:t>
            </a:r>
            <a:endParaRPr lang="pt-PT" dirty="0">
              <a:latin typeface="Calibri Light" pitchFamily="34" charset="0"/>
            </a:endParaRPr>
          </a:p>
          <a:p>
            <a:pPr algn="just"/>
            <a:r>
              <a:rPr lang="pt-PT" dirty="0">
                <a:latin typeface="Calibri Light" pitchFamily="34" charset="0"/>
              </a:rPr>
              <a:t>Como se manteve em aberto a possibilidade de entrada de outros países democráticos europeus, as adesões continuaram.</a:t>
            </a:r>
          </a:p>
          <a:p>
            <a:endParaRPr lang="pt-PT" dirty="0"/>
          </a:p>
        </p:txBody>
      </p:sp>
      <p:pic>
        <p:nvPicPr>
          <p:cNvPr id="98306" name="Picture 2" descr="Mapa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4612" y="1371600"/>
            <a:ext cx="3105150" cy="264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45215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 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1" dirty="0" smtClean="0"/>
              <a:t>ALGARVE 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O CRESC Algarve 2020 (Programa Operacional do Algarve) pretende mobilizar a Região para um desenvolvimento equilibrado, afirmando o Algarve como uma Região mais Competitiva, mais Resiliênte, Empreendedora e Sustentável reforçada com base na valorização do Conhecimento. </a:t>
            </a:r>
          </a:p>
        </p:txBody>
      </p:sp>
      <p:pic>
        <p:nvPicPr>
          <p:cNvPr id="4" name="Imagem 3" descr="https://www.portugal2020.pt/Portal2020/Media/Default/Images/LOGOTipos/Logo_CRESC_cmyk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18412" y="4495800"/>
            <a:ext cx="3676650" cy="172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2" y="1295400"/>
            <a:ext cx="9753600" cy="3763962"/>
          </a:xfrm>
        </p:spPr>
        <p:txBody>
          <a:bodyPr>
            <a:normAutofit fontScale="90000"/>
          </a:bodyPr>
          <a:lstStyle/>
          <a:p>
            <a:pPr algn="ctr"/>
            <a:r>
              <a:rPr lang="pt-PT" sz="6000" dirty="0" smtClean="0"/>
              <a:t>Programas operacionais regionais nas regiões autónomas 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Açores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4" y="2133600"/>
            <a:ext cx="9753600" cy="1828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O PO Açores 2020 é um programa comparticipado pelos fundos estruturais comunitários FEDER e FSE, para o período de programação 2014-2020, com execução na Região Autónoma dos Açores.</a:t>
            </a:r>
            <a:endParaRPr lang="pt-PT" dirty="0">
              <a:latin typeface="Calibri Light" pitchFamily="34" charset="0"/>
            </a:endParaRPr>
          </a:p>
        </p:txBody>
      </p:sp>
      <p:pic>
        <p:nvPicPr>
          <p:cNvPr id="4" name="Imagem 3" descr="https://www.portugal2020.pt/Portal2020/Media/Default/Images/LOGOTipos/Logos-POs_portal-08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23012" y="4267200"/>
            <a:ext cx="5029200" cy="1558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Alguns dos Objetivos: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Aumentar a produção científica de qualidade e orientada para a especialização inteligente;</a:t>
            </a:r>
          </a:p>
          <a:p>
            <a:pPr algn="just">
              <a:lnSpc>
                <a:spcPct val="100000"/>
              </a:lnSpc>
            </a:pPr>
            <a:endParaRPr lang="pt-PT" dirty="0" smtClean="0">
              <a:latin typeface="Calibri Light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Reduzir custos de contexto através do reforço da disponibilidade e fomento da utilização de serviços em rede da administração pública e melhorar a eficiência da administração ;</a:t>
            </a:r>
          </a:p>
          <a:p>
            <a:pPr algn="just">
              <a:lnSpc>
                <a:spcPct val="100000"/>
              </a:lnSpc>
            </a:pPr>
            <a:endParaRPr lang="pt-PT" dirty="0" smtClean="0">
              <a:latin typeface="Calibri Light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Promover o empreendedorismo qualificado e criativo, enquanto potencial de inovação e regeneração dos tecidos económicos setoriais e regionais.</a:t>
            </a:r>
            <a:endParaRPr lang="pt-PT" dirty="0">
              <a:latin typeface="Calibri Ligh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MADEIRA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O Programa Operacional da Região Autónoma da Madeira 2014-2020, designado por “Madeira 14-20”, é um Programa de apoio do Fundo Europeu de Desenvolvimento Regional e do Fundo Social Europeu no âmbito do objetivo de Investimento no Crescimento e no emprego para a Região Autónoma da Madeira.</a:t>
            </a:r>
            <a:endParaRPr lang="pt-PT" dirty="0">
              <a:latin typeface="Calibri Light" pitchFamily="34" charset="0"/>
            </a:endParaRPr>
          </a:p>
        </p:txBody>
      </p:sp>
      <p:pic>
        <p:nvPicPr>
          <p:cNvPr id="4" name="Imagem 3" descr="https://www.portugal2020.pt/Portal2020/Media/Default/Images/LOGOTipos/Logos-POs_portal-03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04012" y="4800600"/>
            <a:ext cx="49530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Programas de desenvolvimento rural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>
                <a:latin typeface="Calibri Light" pitchFamily="34" charset="0"/>
              </a:rPr>
              <a:t>Programa de desenvolvimento rural do continente  </a:t>
            </a:r>
          </a:p>
          <a:p>
            <a:r>
              <a:rPr lang="pt-PT" dirty="0" smtClean="0">
                <a:latin typeface="Calibri Light" pitchFamily="34" charset="0"/>
              </a:rPr>
              <a:t>Programa de desenvolvimento rural da r.A. Açores</a:t>
            </a:r>
          </a:p>
          <a:p>
            <a:endParaRPr lang="pt-PT" dirty="0" smtClean="0">
              <a:latin typeface="Calibri Light" pitchFamily="34" charset="0"/>
            </a:endParaRPr>
          </a:p>
          <a:p>
            <a:endParaRPr lang="pt-PT" dirty="0" smtClean="0">
              <a:latin typeface="Calibri Light" pitchFamily="34" charset="0"/>
            </a:endParaRPr>
          </a:p>
          <a:p>
            <a:r>
              <a:rPr lang="pt-PT" dirty="0" smtClean="0">
                <a:latin typeface="Calibri Light" pitchFamily="34" charset="0"/>
              </a:rPr>
              <a:t>Programa de desenvolvimento rural da r.A. Madeira 2014-2020 - </a:t>
            </a:r>
            <a:r>
              <a:rPr lang="pt-PT" dirty="0" err="1" smtClean="0">
                <a:latin typeface="Calibri Light" pitchFamily="34" charset="0"/>
              </a:rPr>
              <a:t>proderam</a:t>
            </a:r>
            <a:r>
              <a:rPr lang="pt-PT" dirty="0" smtClean="0">
                <a:latin typeface="Calibri Light" pitchFamily="34" charset="0"/>
              </a:rPr>
              <a:t> 2020</a:t>
            </a:r>
          </a:p>
          <a:p>
            <a:endParaRPr lang="pt-PT" dirty="0" smtClean="0">
              <a:latin typeface="Calibri Light" pitchFamily="34" charset="0"/>
            </a:endParaRPr>
          </a:p>
          <a:p>
            <a:endParaRPr lang="pt-PT" dirty="0"/>
          </a:p>
        </p:txBody>
      </p:sp>
      <p:pic>
        <p:nvPicPr>
          <p:cNvPr id="5" name="Imagem 4" descr="https://www.portugal2020.pt/Portal2020/Media/Default/Images/LOGOTipos/pdr2020-logo-70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84812" y="2971800"/>
            <a:ext cx="42672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https://www.portugal2020.pt/Portal2020/Media/Default/Images/LOGOTipos/Logo_Proderam2020.gif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84812" y="4648200"/>
            <a:ext cx="44196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2" y="2971800"/>
            <a:ext cx="9753600" cy="1325562"/>
          </a:xfrm>
        </p:spPr>
        <p:txBody>
          <a:bodyPr>
            <a:noAutofit/>
          </a:bodyPr>
          <a:lstStyle/>
          <a:p>
            <a:pPr algn="ctr"/>
            <a:r>
              <a:rPr lang="pt-PT" sz="5400" b="1" dirty="0" smtClean="0"/>
              <a:t>Programa para o Fundo Europeu dos Assuntos Marítimos e das Pescas</a:t>
            </a:r>
            <a:endParaRPr lang="pt-PT" sz="5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3" algn="l" rtl="0">
              <a:lnSpc>
                <a:spcPct val="90000"/>
              </a:lnSpc>
              <a:spcBef>
                <a:spcPct val="0"/>
              </a:spcBef>
            </a:pPr>
            <a:r>
              <a:rPr lang="pt-PT" sz="4000" b="1" dirty="0"/>
              <a:t>PROGRAMA OPERACIONAL MAR </a:t>
            </a:r>
            <a:r>
              <a:rPr lang="pt-PT" sz="4000" b="1" dirty="0" smtClean="0"/>
              <a:t>2020</a:t>
            </a:r>
            <a:r>
              <a:rPr lang="pt-PT" sz="2400" b="1" dirty="0" smtClean="0"/>
              <a:t/>
            </a:r>
            <a:br>
              <a:rPr lang="pt-PT" sz="2400" b="1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1981200"/>
            <a:ext cx="9753600" cy="4343400"/>
          </a:xfrm>
        </p:spPr>
        <p:txBody>
          <a:bodyPr/>
          <a:lstStyle/>
          <a:p>
            <a:pPr algn="just">
              <a:buNone/>
            </a:pPr>
            <a:r>
              <a:rPr lang="pt-PT" dirty="0" smtClean="0">
                <a:latin typeface="Calibri Light" pitchFamily="34" charset="0"/>
              </a:rPr>
              <a:t>O PO Mar 2020 contribuirá para os 4 domínios temáticos do Acordo de Parceria, através das medidas do FEAMP:</a:t>
            </a:r>
          </a:p>
          <a:p>
            <a:pPr algn="just">
              <a:lnSpc>
                <a:spcPct val="200000"/>
              </a:lnSpc>
            </a:pPr>
            <a:r>
              <a:rPr lang="pt-PT" dirty="0" smtClean="0">
                <a:latin typeface="Calibri Light" pitchFamily="34" charset="0"/>
              </a:rPr>
              <a:t>Reforço da competitividade das PME; </a:t>
            </a:r>
          </a:p>
          <a:p>
            <a:pPr algn="just"/>
            <a:endParaRPr lang="pt-PT" dirty="0" smtClean="0">
              <a:latin typeface="Calibri Light" pitchFamily="34" charset="0"/>
            </a:endParaRPr>
          </a:p>
          <a:p>
            <a:pPr algn="just"/>
            <a:r>
              <a:rPr lang="pt-PT" dirty="0" smtClean="0">
                <a:latin typeface="Calibri Light" pitchFamily="34" charset="0"/>
              </a:rPr>
              <a:t>Promoção da sustentabilidade e da qualidade do emprego e apoio à mobilidade dos trabalhadores; </a:t>
            </a:r>
          </a:p>
          <a:p>
            <a:pPr algn="just"/>
            <a:endParaRPr lang="pt-PT" dirty="0">
              <a:latin typeface="Calibri Ligh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41412" y="1447800"/>
            <a:ext cx="9753600" cy="4343400"/>
          </a:xfrm>
        </p:spPr>
        <p:txBody>
          <a:bodyPr/>
          <a:lstStyle/>
          <a:p>
            <a:pPr algn="just"/>
            <a:r>
              <a:rPr lang="pt-PT" dirty="0" smtClean="0">
                <a:latin typeface="Calibri Light" pitchFamily="34" charset="0"/>
              </a:rPr>
              <a:t>Apoio à transição para uma economia baixo teor de carbono em todos os setores;</a:t>
            </a:r>
          </a:p>
          <a:p>
            <a:pPr algn="just"/>
            <a:endParaRPr lang="pt-PT" dirty="0" smtClean="0">
              <a:latin typeface="Calibri Light" pitchFamily="34" charset="0"/>
            </a:endParaRPr>
          </a:p>
          <a:p>
            <a:pPr algn="just"/>
            <a:r>
              <a:rPr lang="pt-PT" dirty="0" smtClean="0">
                <a:latin typeface="Calibri Light" pitchFamily="34" charset="0"/>
              </a:rPr>
              <a:t>Preservação e proteção do ambiente e promoção da utilização eficiente dos recursos.</a:t>
            </a:r>
          </a:p>
          <a:p>
            <a:endParaRPr lang="pt-PT" dirty="0"/>
          </a:p>
        </p:txBody>
      </p:sp>
      <p:pic>
        <p:nvPicPr>
          <p:cNvPr id="4" name="Imagem 3" descr="https://www.portugal2020.pt/Portal2020/Media/Default/Images/LOGOTipos/Mar2020small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46812" y="4191000"/>
            <a:ext cx="5029200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2" y="990600"/>
            <a:ext cx="9753600" cy="3763962"/>
          </a:xfrm>
        </p:spPr>
        <p:txBody>
          <a:bodyPr/>
          <a:lstStyle/>
          <a:p>
            <a:pPr algn="ctr"/>
            <a:r>
              <a:rPr lang="pt-PT" sz="5400" b="1" dirty="0" smtClean="0"/>
              <a:t>Programa Operacional de Assistência Técnica 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5212" y="914400"/>
            <a:ext cx="6629400" cy="4876800"/>
          </a:xfrm>
        </p:spPr>
        <p:txBody>
          <a:bodyPr>
            <a:normAutofit/>
          </a:bodyPr>
          <a:lstStyle/>
          <a:p>
            <a:r>
              <a:rPr lang="pt-PT" dirty="0">
                <a:latin typeface="Calibri Light" pitchFamily="34" charset="0"/>
              </a:rPr>
              <a:t>Em </a:t>
            </a:r>
            <a:r>
              <a:rPr lang="pt-PT" b="1" dirty="0">
                <a:latin typeface="Calibri Light" pitchFamily="34" charset="0"/>
              </a:rPr>
              <a:t>1973</a:t>
            </a:r>
            <a:r>
              <a:rPr lang="pt-PT" dirty="0">
                <a:latin typeface="Calibri Light" pitchFamily="34" charset="0"/>
              </a:rPr>
              <a:t> foram mais três os Países que se uniram aos seis primeiros e que ficaram a fazer p7. </a:t>
            </a:r>
            <a:endParaRPr lang="pt-PT" dirty="0" smtClean="0">
              <a:latin typeface="Calibri Light" pitchFamily="34" charset="0"/>
            </a:endParaRPr>
          </a:p>
          <a:p>
            <a:pPr marL="45720" indent="0">
              <a:buNone/>
            </a:pPr>
            <a:r>
              <a:rPr lang="pt-PT" dirty="0" smtClean="0">
                <a:latin typeface="Calibri Light" pitchFamily="34" charset="0"/>
              </a:rPr>
              <a:t>	-Reino </a:t>
            </a:r>
            <a:r>
              <a:rPr lang="pt-PT" dirty="0">
                <a:latin typeface="Calibri Light" pitchFamily="34" charset="0"/>
              </a:rPr>
              <a:t>Unido</a:t>
            </a:r>
          </a:p>
          <a:p>
            <a:pPr marL="45720" indent="0">
              <a:buNone/>
            </a:pPr>
            <a:r>
              <a:rPr lang="pt-PT" dirty="0" smtClean="0">
                <a:latin typeface="Calibri Light" pitchFamily="34" charset="0"/>
              </a:rPr>
              <a:t>	-Dinamarca</a:t>
            </a:r>
            <a:endParaRPr lang="pt-PT" dirty="0">
              <a:latin typeface="Calibri Light" pitchFamily="34" charset="0"/>
            </a:endParaRPr>
          </a:p>
          <a:p>
            <a:pPr marL="45720" indent="0">
              <a:buNone/>
            </a:pPr>
            <a:r>
              <a:rPr lang="pt-PT" dirty="0" smtClean="0">
                <a:latin typeface="Calibri Light" pitchFamily="34" charset="0"/>
              </a:rPr>
              <a:t>	-Irlanda </a:t>
            </a:r>
            <a:endParaRPr lang="pt-PT" dirty="0">
              <a:latin typeface="Calibri Light" pitchFamily="34" charset="0"/>
            </a:endParaRPr>
          </a:p>
          <a:p>
            <a:endParaRPr lang="pt-PT" dirty="0" smtClean="0">
              <a:latin typeface="Calibri Light" pitchFamily="34" charset="0"/>
            </a:endParaRPr>
          </a:p>
          <a:p>
            <a:r>
              <a:rPr lang="pt-PT" dirty="0" smtClean="0">
                <a:latin typeface="Calibri Light" pitchFamily="34" charset="0"/>
              </a:rPr>
              <a:t>Depois, em </a:t>
            </a:r>
            <a:r>
              <a:rPr lang="pt-PT" b="1" dirty="0" smtClean="0">
                <a:latin typeface="Calibri Light" pitchFamily="34" charset="0"/>
              </a:rPr>
              <a:t>1981</a:t>
            </a:r>
            <a:r>
              <a:rPr lang="pt-PT" dirty="0" smtClean="0">
                <a:latin typeface="Calibri Light" pitchFamily="34" charset="0"/>
              </a:rPr>
              <a:t>, mais um país aderiu à Comunidade Económica Europeia:</a:t>
            </a:r>
          </a:p>
          <a:p>
            <a:pPr marL="45720" indent="0">
              <a:buNone/>
            </a:pPr>
            <a:r>
              <a:rPr lang="pt-PT" dirty="0" smtClean="0">
                <a:latin typeface="Calibri Light" pitchFamily="34" charset="0"/>
              </a:rPr>
              <a:t>	-Grécia</a:t>
            </a:r>
          </a:p>
          <a:p>
            <a:endParaRPr lang="pt-PT" dirty="0"/>
          </a:p>
        </p:txBody>
      </p:sp>
      <p:pic>
        <p:nvPicPr>
          <p:cNvPr id="96258" name="Picture 2" descr="Mapa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1812" y="914400"/>
            <a:ext cx="286109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6260" name="Picture 4" descr="Mapa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5612" y="3733800"/>
            <a:ext cx="2971800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7269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PROGRAMA OPERACIONAL DE ASSISTÊNCIA TÉCNICA</a:t>
            </a:r>
            <a:r>
              <a:rPr lang="pt-PT" dirty="0" smtClean="0"/>
              <a:t>  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4" y="1981200"/>
            <a:ext cx="9753600" cy="41910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O Programa Operacional de Assistência Técnica 2014-2020 será o suporte instrumental para o desenvolvimento da estratégia global definida para o sistema de gestão e controlo, propiciando as condições adequadas ao seu lançamento e execução eficiente, disponibilizando o apoio necessário à implementação dos sistemas e estruturas de coordenação e monitorização estratégica, e ao funcionamento dos sistemas e estruturas de gestão financeira, acompanhamento, avaliação, controlo e comunicação.</a:t>
            </a:r>
            <a:endParaRPr lang="pt-PT" dirty="0">
              <a:latin typeface="Calibri Light" pitchFamily="34" charset="0"/>
            </a:endParaRPr>
          </a:p>
        </p:txBody>
      </p:sp>
      <p:pic>
        <p:nvPicPr>
          <p:cNvPr id="4" name="Imagem 3" descr="https://www.portugal2020.pt/Portal2020/Media/Default/Images/LOGOTipos/Logo_POAT_1.gif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32612" y="4724400"/>
            <a:ext cx="457200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Objetivos: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Funcionamento dos sistemas e estruturas de coordenação, gestão e monitorização; </a:t>
            </a:r>
          </a:p>
          <a:p>
            <a:pPr algn="just"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Desenvolvimento do Sistema de Informação Portugal 2020; </a:t>
            </a:r>
          </a:p>
          <a:p>
            <a:pPr algn="just"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Apoio ao funcionamento de sistemas e estruturas da Autoridade de Auditoria; </a:t>
            </a:r>
          </a:p>
          <a:p>
            <a:pPr algn="just"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Apoio ao funcionamento da estrutura segregada de auditoria da Agência para o Desenvolvimento e Coesão;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41412" y="1371600"/>
            <a:ext cx="9753600" cy="4343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Apoio ao funcionamento da estrutura segregada de auditoria da Agência para o Desenvolvimento e Coesão; </a:t>
            </a:r>
          </a:p>
          <a:p>
            <a:pPr algn="just"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Capacitação para a implementação dos Fundos.</a:t>
            </a:r>
          </a:p>
          <a:p>
            <a:pPr algn="just"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Estudos e Avaliações; </a:t>
            </a:r>
          </a:p>
          <a:p>
            <a:pPr algn="just"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Informação e Comunicação do Portugal 2020.</a:t>
            </a:r>
            <a:endParaRPr lang="pt-PT" dirty="0">
              <a:latin typeface="Calibri Ligh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352800"/>
            <a:ext cx="9753600" cy="1325562"/>
          </a:xfrm>
        </p:spPr>
        <p:txBody>
          <a:bodyPr>
            <a:noAutofit/>
          </a:bodyPr>
          <a:lstStyle/>
          <a:p>
            <a:pPr algn="ctr"/>
            <a:r>
              <a:rPr lang="pt-PT" sz="5400" b="1" dirty="0" smtClean="0"/>
              <a:t>Programas Operacionais de Cooperação Territorial Europeia</a:t>
            </a:r>
            <a:endParaRPr lang="pt-PT" sz="5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b="1" dirty="0" smtClean="0"/>
              <a:t>POCTEP - PROGRAMA OPERACIONAL TRANSFRONTEIRIÇO ESPANHA-PORTUGAL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2209800"/>
            <a:ext cx="9753600" cy="411480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pt-PT" dirty="0" smtClean="0">
                <a:latin typeface="Calibri Light" pitchFamily="34" charset="0"/>
              </a:rPr>
              <a:t>O POCTEP 2014-2020 atua em cinco grandes âmbitos ou objetivos temáticos:</a:t>
            </a:r>
          </a:p>
          <a:p>
            <a:pPr algn="just"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Potenciar a investigação, o desenvolvimento tecnológico e a inovação;</a:t>
            </a:r>
          </a:p>
          <a:p>
            <a:pPr algn="just"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Melhorar a competitividade das pequenas e médias empresas;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4" y="990600"/>
            <a:ext cx="9753600" cy="5181600"/>
          </a:xfrm>
        </p:spPr>
        <p:txBody>
          <a:bodyPr/>
          <a:lstStyle/>
          <a:p>
            <a:pPr algn="just"/>
            <a:r>
              <a:rPr lang="pt-PT" dirty="0" smtClean="0">
                <a:latin typeface="Calibri Light" pitchFamily="34" charset="0"/>
              </a:rPr>
              <a:t>Promover a adaptação às alterações climáticas em todos os setores, e ainda promover o aumento da resiliência territorial aos riscos naturais transfronteiriços;</a:t>
            </a:r>
          </a:p>
          <a:p>
            <a:pPr algn="just"/>
            <a:endParaRPr lang="pt-PT" dirty="0" smtClean="0">
              <a:latin typeface="Calibri Light" pitchFamily="34" charset="0"/>
            </a:endParaRPr>
          </a:p>
          <a:p>
            <a:pPr algn="just"/>
            <a:r>
              <a:rPr lang="pt-PT" dirty="0" smtClean="0">
                <a:latin typeface="Calibri Light" pitchFamily="34" charset="0"/>
              </a:rPr>
              <a:t>Proteger o meio ambiente e promover a eficiência dos recursos;</a:t>
            </a:r>
          </a:p>
          <a:p>
            <a:pPr algn="just"/>
            <a:endParaRPr lang="pt-PT" dirty="0" smtClean="0">
              <a:latin typeface="Calibri Light" pitchFamily="34" charset="0"/>
            </a:endParaRPr>
          </a:p>
          <a:p>
            <a:pPr algn="just"/>
            <a:r>
              <a:rPr lang="pt-PT" dirty="0" smtClean="0">
                <a:latin typeface="Calibri Light" pitchFamily="34" charset="0"/>
              </a:rPr>
              <a:t>Melhorar a capacidade institucional e a eficiência da administração pública, consolidando novas estratégias de diálogo e inter-relação, que permitam avançar com novas iniciativas entre os vários atores que operam na fronteira.</a:t>
            </a:r>
          </a:p>
          <a:p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9012" y="533400"/>
            <a:ext cx="10363200" cy="1325562"/>
          </a:xfrm>
        </p:spPr>
        <p:txBody>
          <a:bodyPr>
            <a:normAutofit fontScale="90000"/>
          </a:bodyPr>
          <a:lstStyle/>
          <a:p>
            <a:r>
              <a:rPr lang="pt-PT" b="1" dirty="0" smtClean="0"/>
              <a:t>PROGRAMA OPERACIONAL TRANSNACIONAL MADEIRA-AÇORES-CANÁRIAS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2133600"/>
            <a:ext cx="7924800" cy="4343400"/>
          </a:xfrm>
        </p:spPr>
        <p:txBody>
          <a:bodyPr/>
          <a:lstStyle/>
          <a:p>
            <a:pPr>
              <a:buNone/>
            </a:pPr>
            <a:r>
              <a:rPr lang="pt-PT" sz="2800" dirty="0" smtClean="0">
                <a:latin typeface="+mj-lt"/>
              </a:rPr>
              <a:t>OBJETIVOS:</a:t>
            </a:r>
          </a:p>
          <a:p>
            <a:pPr algn="just"/>
            <a:r>
              <a:rPr lang="pt-PT" dirty="0" smtClean="0">
                <a:latin typeface="Calibri Light" pitchFamily="34" charset="0"/>
              </a:rPr>
              <a:t>Promoção da investigação, desenvolvimento tecnológico, inovação e sociedade da informação;</a:t>
            </a:r>
          </a:p>
          <a:p>
            <a:pPr algn="just"/>
            <a:r>
              <a:rPr lang="pt-PT" dirty="0" smtClean="0">
                <a:latin typeface="Calibri Light" pitchFamily="34" charset="0"/>
              </a:rPr>
              <a:t>Reforço da Gestão Ambiental e da Prevenção de Riscos;</a:t>
            </a:r>
          </a:p>
          <a:p>
            <a:pPr algn="just"/>
            <a:r>
              <a:rPr lang="pt-PT" dirty="0" smtClean="0">
                <a:latin typeface="Calibri Light" pitchFamily="34" charset="0"/>
              </a:rPr>
              <a:t>Cooperação com Países Terceiros e Articulação da Grande Vizinhança;</a:t>
            </a:r>
          </a:p>
          <a:p>
            <a:pPr algn="just"/>
            <a:r>
              <a:rPr lang="pt-PT" dirty="0" smtClean="0">
                <a:latin typeface="Calibri Light" pitchFamily="34" charset="0"/>
              </a:rPr>
              <a:t>Assistência Técnica (Eixo reservado para cobrir as despesas de funcionamento do programa).</a:t>
            </a:r>
          </a:p>
          <a:p>
            <a:endParaRPr lang="pt-PT" dirty="0"/>
          </a:p>
        </p:txBody>
      </p:sp>
      <p:pic>
        <p:nvPicPr>
          <p:cNvPr id="4" name="Imagem 3" descr="https://www.portugal2020.pt/Portal2020/Media/Default/Images/LOGOTipos/LOGO-MAC14-20_PO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218612" y="3276600"/>
            <a:ext cx="2743200" cy="326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2" y="457200"/>
            <a:ext cx="9753600" cy="1325562"/>
          </a:xfrm>
        </p:spPr>
        <p:txBody>
          <a:bodyPr>
            <a:normAutofit/>
          </a:bodyPr>
          <a:lstStyle/>
          <a:p>
            <a:r>
              <a:rPr lang="pt-PT" b="1" dirty="0" smtClean="0"/>
              <a:t>PROGRAMA OPERACIONAL TRANSNACIONAL ESPAÇO ATLÂNTICO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2133600"/>
            <a:ext cx="9753600" cy="2362200"/>
          </a:xfrm>
        </p:spPr>
        <p:txBody>
          <a:bodyPr/>
          <a:lstStyle/>
          <a:p>
            <a:pPr algn="just">
              <a:lnSpc>
                <a:spcPct val="100000"/>
              </a:lnSpc>
              <a:buNone/>
            </a:pPr>
            <a:r>
              <a:rPr lang="pt-PT" dirty="0" smtClean="0">
                <a:latin typeface="Calibri Light" pitchFamily="34" charset="0"/>
              </a:rPr>
              <a:t>O Programa de Cooperação Transnacional para o Espaço Atlântico 2014-2020, foi elaborado tendo por base os objetivos da Estratégia Europa 2020 e da Estratégia Marítima para Atlântico. O Programa pretende contribuir para estas estratégias adotando objetivos atingíveis, suscetíveis de gerar resultados com impacto positivo no território do Espaço Atlântico.</a:t>
            </a:r>
            <a:endParaRPr lang="pt-PT" dirty="0">
              <a:latin typeface="Calibri Light" pitchFamily="34" charset="0"/>
            </a:endParaRPr>
          </a:p>
        </p:txBody>
      </p:sp>
      <p:pic>
        <p:nvPicPr>
          <p:cNvPr id="4" name="Imagem 3" descr="https://www.portugal2020.pt/Portal2020/Media/Default/Images/LOGOTipos/LogoEAtlantico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923212" y="4419600"/>
            <a:ext cx="3390900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2" y="457200"/>
            <a:ext cx="9753600" cy="1325562"/>
          </a:xfrm>
        </p:spPr>
        <p:txBody>
          <a:bodyPr>
            <a:normAutofit/>
          </a:bodyPr>
          <a:lstStyle/>
          <a:p>
            <a:r>
              <a:rPr lang="pt-PT" b="1" dirty="0" smtClean="0"/>
              <a:t>OPERACIONAL TRANSNACIONAL SUDOESTE EUROPEU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4" y="2514600"/>
            <a:ext cx="9753600" cy="16764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O Programa Interreg Sudoe apoia o desenvolvimento regional no sudoeste da Europa financiando projetos transnacionais através do Fundo Europeu de Desenvolvimento Regional (FEDER). </a:t>
            </a:r>
          </a:p>
          <a:p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2" y="1219200"/>
            <a:ext cx="9753600" cy="2667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O Programa promove a cooperação transnacional para resolver problemas comuns às regiões do sudoeste europeu, como o baixo investimento em investigação e desenvolvimento, a baixa competitividade da pequena e média empresa e a exposição à alteração climática e aos riscos ambientais.</a:t>
            </a:r>
          </a:p>
          <a:p>
            <a:endParaRPr lang="pt-PT" dirty="0"/>
          </a:p>
        </p:txBody>
      </p:sp>
      <p:pic>
        <p:nvPicPr>
          <p:cNvPr id="4" name="Imagem 3" descr="https://www.portugal2020.pt/Portal2020/Media/Default/Images/LOGOTipos/LogoSUDOEInterreg.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942012" y="4191000"/>
            <a:ext cx="5486400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89012" y="1066800"/>
            <a:ext cx="7010400" cy="4800600"/>
          </a:xfrm>
        </p:spPr>
        <p:txBody>
          <a:bodyPr>
            <a:normAutofit/>
          </a:bodyPr>
          <a:lstStyle/>
          <a:p>
            <a:pPr algn="just"/>
            <a:r>
              <a:rPr lang="pt-PT" dirty="0">
                <a:latin typeface="Calibri Light" pitchFamily="34" charset="0"/>
              </a:rPr>
              <a:t>Posteriormente, em </a:t>
            </a:r>
            <a:r>
              <a:rPr lang="pt-PT" b="1" dirty="0">
                <a:latin typeface="Calibri Light" pitchFamily="34" charset="0"/>
              </a:rPr>
              <a:t>1986</a:t>
            </a:r>
            <a:r>
              <a:rPr lang="pt-PT" dirty="0">
                <a:latin typeface="Calibri Light" pitchFamily="34" charset="0"/>
              </a:rPr>
              <a:t>, foram dois países que aderiram à então União Europeia:</a:t>
            </a:r>
          </a:p>
          <a:p>
            <a:pPr marL="45720" indent="0" algn="just">
              <a:buNone/>
            </a:pPr>
            <a:r>
              <a:rPr lang="pt-PT" dirty="0" smtClean="0">
                <a:latin typeface="Calibri Light" pitchFamily="34" charset="0"/>
              </a:rPr>
              <a:t>	-Portugal</a:t>
            </a:r>
            <a:endParaRPr lang="pt-PT" dirty="0">
              <a:latin typeface="Calibri Light" pitchFamily="34" charset="0"/>
            </a:endParaRPr>
          </a:p>
          <a:p>
            <a:pPr marL="45720" indent="0" algn="just">
              <a:buNone/>
            </a:pPr>
            <a:r>
              <a:rPr lang="pt-PT" dirty="0" smtClean="0">
                <a:latin typeface="Calibri Light" pitchFamily="34" charset="0"/>
              </a:rPr>
              <a:t>	-</a:t>
            </a:r>
            <a:r>
              <a:rPr lang="pt-PT" dirty="0" smtClean="0">
                <a:latin typeface="Calibri Light" pitchFamily="34" charset="0"/>
              </a:rPr>
              <a:t>Espanha</a:t>
            </a:r>
          </a:p>
          <a:p>
            <a:pPr marL="45720" indent="0" algn="just">
              <a:buNone/>
            </a:pPr>
            <a:endParaRPr lang="pt-PT" dirty="0" smtClean="0">
              <a:latin typeface="Calibri Light" pitchFamily="34" charset="0"/>
            </a:endParaRPr>
          </a:p>
          <a:p>
            <a:pPr algn="just"/>
            <a:r>
              <a:rPr lang="pt-PT" dirty="0" smtClean="0">
                <a:latin typeface="Calibri Light" pitchFamily="34" charset="0"/>
              </a:rPr>
              <a:t>Em </a:t>
            </a:r>
            <a:r>
              <a:rPr lang="pt-PT" b="1" dirty="0" smtClean="0">
                <a:latin typeface="Calibri Light" pitchFamily="34" charset="0"/>
              </a:rPr>
              <a:t>1995</a:t>
            </a:r>
            <a:r>
              <a:rPr lang="pt-PT" dirty="0" smtClean="0">
                <a:latin typeface="Calibri Light" pitchFamily="34" charset="0"/>
              </a:rPr>
              <a:t>, mais três países aderiram à União Europeia:</a:t>
            </a:r>
          </a:p>
          <a:p>
            <a:pPr marL="45720" indent="0" algn="just">
              <a:buNone/>
            </a:pPr>
            <a:r>
              <a:rPr lang="pt-PT" dirty="0" smtClean="0">
                <a:latin typeface="Calibri Light" pitchFamily="34" charset="0"/>
              </a:rPr>
              <a:t>	-Áustria</a:t>
            </a:r>
          </a:p>
          <a:p>
            <a:pPr marL="45720" indent="0" algn="just">
              <a:buNone/>
            </a:pPr>
            <a:r>
              <a:rPr lang="pt-PT" dirty="0" smtClean="0">
                <a:latin typeface="Calibri Light" pitchFamily="34" charset="0"/>
              </a:rPr>
              <a:t>	-Suécia</a:t>
            </a:r>
          </a:p>
          <a:p>
            <a:pPr marL="45720" indent="0" algn="just">
              <a:buNone/>
            </a:pPr>
            <a:r>
              <a:rPr lang="pt-PT" dirty="0" smtClean="0">
                <a:latin typeface="Calibri Light" pitchFamily="34" charset="0"/>
              </a:rPr>
              <a:t>	-Finlândia</a:t>
            </a:r>
          </a:p>
          <a:p>
            <a:pPr marL="45720" indent="0">
              <a:buNone/>
            </a:pPr>
            <a:endParaRPr lang="pt-PT" dirty="0">
              <a:latin typeface="Calibri Light" pitchFamily="34" charset="0"/>
            </a:endParaRPr>
          </a:p>
          <a:p>
            <a:endParaRPr lang="pt-PT" dirty="0"/>
          </a:p>
        </p:txBody>
      </p:sp>
      <p:pic>
        <p:nvPicPr>
          <p:cNvPr id="94210" name="Picture 2" descr="Mapa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0412" y="1143000"/>
            <a:ext cx="3028950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4212" name="AutoShape 4" descr="Mapa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4214" name="AutoShape 6" descr="Mapa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94216" name="Picture 8" descr="http://ciedbraganca.ipb.pt/wp/wp-content/uploads/2009/09/Mapa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0412" y="3810000"/>
            <a:ext cx="302895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8969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PROGRAMA OPERACIONAL TRANSNACIONAL MEDITERRÂNEO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4" y="1981200"/>
            <a:ext cx="9753600" cy="419100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pt-PT" dirty="0" smtClean="0">
                <a:latin typeface="Calibri Light" pitchFamily="34" charset="0"/>
              </a:rPr>
              <a:t>O Programa de Cooperação Transnacional para o Mediterrâneo (MED) apoia a partilha de experiências, conhecimento e melhoria das políticas públicas, entre as autoridades nacionais, regionais e locais e outros atores territoriais é cofinanciado pelo FEDER, com um orçamento de 224 322 525€ para o período 2014- 2020. </a:t>
            </a:r>
            <a:endParaRPr lang="pt-PT" dirty="0">
              <a:latin typeface="Calibri Ligh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Objetivos: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Promover a capacidade inovadora das regiões MED para um crescimento sustentável e inteligente </a:t>
            </a:r>
          </a:p>
          <a:p>
            <a:pPr algn="just"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Promover estratégias para baixas emissões de carbono e eficiência energética nos territórios MED: cidades, ilhas e espaços</a:t>
            </a:r>
            <a:endParaRPr lang="pt-PT" dirty="0">
              <a:latin typeface="Calibri Light" pitchFamily="34" charset="0"/>
            </a:endParaRPr>
          </a:p>
        </p:txBody>
      </p:sp>
      <p:pic>
        <p:nvPicPr>
          <p:cNvPr id="4" name="Imagem 3" descr="https://www.portugal2020.pt/Portal2020/Media/Default/Images/LOGOTipos/Logo_MED_novo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89812" y="4724400"/>
            <a:ext cx="4067175" cy="1632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PROGRAMA OPERACIONAL INTERREGIONAL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4" y="1981200"/>
            <a:ext cx="9753600" cy="4191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Para reforçar a eficácia da política de coesão, o programa INTERREG Europa promove o intercâmbio de experiências entre parceiros em toda a União Europeia, o apoio e a partilha de conhecimento e transferência de boas práticas entre autoridades regionais e locais e outros atores de relevância regional, principalmente no âmbito de iniciativas que promovam o crescimento e o emprego. </a:t>
            </a:r>
            <a:endParaRPr lang="pt-PT" dirty="0">
              <a:latin typeface="Calibri Ligh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Objetivos: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Investigação, desenvolvimento tecnológico e inovação;</a:t>
            </a:r>
          </a:p>
          <a:p>
            <a:pPr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Competitividade de Pequenas e Médias Empresas (PME);</a:t>
            </a:r>
          </a:p>
          <a:p>
            <a:pPr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Economia de baixo carbono; </a:t>
            </a:r>
          </a:p>
          <a:p>
            <a:pPr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Ambiente e recursos; </a:t>
            </a:r>
          </a:p>
          <a:p>
            <a:pPr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Assistência Técnica; 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pic>
        <p:nvPicPr>
          <p:cNvPr id="4" name="Imagem 3" descr="https://www.portugal2020.pt/Portal2020/Media/Default/Images/LOGOTipos/Interreg_Europe_PO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46812" y="4343400"/>
            <a:ext cx="4724400" cy="1784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ESPON 2020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O Programa ESPON 2020 visa promover e fomentar a dimensão territorial europeia no desenvolvimento e na cooperação, fornecendo provas, transferência de conhecimento e aprendizagem política para as autoridades públicas e outros atores políticos em todos os níveis.</a:t>
            </a:r>
            <a:endParaRPr lang="pt-PT" dirty="0">
              <a:latin typeface="Calibri Light" pitchFamily="34" charset="0"/>
            </a:endParaRPr>
          </a:p>
        </p:txBody>
      </p:sp>
      <p:pic>
        <p:nvPicPr>
          <p:cNvPr id="4" name="Imagem 3" descr="https://www.portugal2020.pt/Portal2020/Media/Default/Images/LOGOTipos/ESPONLogo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42212" y="4267200"/>
            <a:ext cx="3884613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Objetivos: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Apoiar o reforço da eficácia da política de coesão da UE e outras políticas e programas sectoriais sob o investimento de fundos estruturais europeus (ESI), bem como as políticas nacionais e regionais de desenvolvimento territorial, através da produção, disseminação;</a:t>
            </a:r>
          </a:p>
          <a:p>
            <a:pPr algn="just">
              <a:lnSpc>
                <a:spcPct val="100000"/>
              </a:lnSpc>
            </a:pPr>
            <a:r>
              <a:rPr lang="pt-PT" dirty="0" smtClean="0">
                <a:latin typeface="Calibri Light" pitchFamily="34" charset="0"/>
              </a:rPr>
              <a:t>Promoção de provas territorial abrangendo todo o território dos 28 Estados-Membros da UE, bem como 4 Estados parceiros da Islândia, Liechtenstein, Noruega e Suíça.</a:t>
            </a:r>
            <a:endParaRPr lang="pt-PT" dirty="0">
              <a:latin typeface="Calibri Ligh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PROGRAMA URBACT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PT" cap="all" dirty="0" smtClean="0">
                <a:latin typeface="Calibri Light" pitchFamily="34" charset="0"/>
              </a:rPr>
              <a:t>URBACT </a:t>
            </a:r>
            <a:r>
              <a:rPr lang="pt-PT" dirty="0" smtClean="0">
                <a:latin typeface="Calibri Light" pitchFamily="34" charset="0"/>
              </a:rPr>
              <a:t>ajuda as cidades a desenvolver soluções pragmáticas que são novas e sustentáveis ​​e que integram temas urbanos económicos, sociais e ambientais.</a:t>
            </a:r>
          </a:p>
          <a:p>
            <a:pPr>
              <a:buNone/>
            </a:pPr>
            <a:r>
              <a:rPr lang="pt-PT" dirty="0" smtClean="0"/>
              <a:t/>
            </a:r>
            <a:br>
              <a:rPr lang="pt-PT" dirty="0" smtClean="0"/>
            </a:br>
            <a:endParaRPr lang="pt-PT" dirty="0">
              <a:latin typeface="Calibri Light" pitchFamily="34" charset="0"/>
            </a:endParaRPr>
          </a:p>
        </p:txBody>
      </p:sp>
      <p:pic>
        <p:nvPicPr>
          <p:cNvPr id="4" name="Imagem 3" descr="https://www.portugal2020.pt/Portal2020/Media/Default/Images/LOGOTipos/URBACT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75412" y="3733800"/>
            <a:ext cx="44958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PROGRAMA INTERACT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INTERACT apoia a cooperação territorial entre as regiões da UE. Promove a cooperação como uma ferramenta para crescimento e mudança através do desenvolvimento de políticas e orientação estratégica, no âmbito da cooperação territorial.</a:t>
            </a:r>
          </a:p>
          <a:p>
            <a:endParaRPr lang="pt-PT" dirty="0"/>
          </a:p>
        </p:txBody>
      </p:sp>
      <p:pic>
        <p:nvPicPr>
          <p:cNvPr id="4" name="Imagem 3" descr="https://www.portugal2020.pt/Portal2020/Media/Default/Images/LOGOTipos/INTERACT-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99212" y="4191000"/>
            <a:ext cx="4953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012" y="1524000"/>
            <a:ext cx="9753600" cy="3154362"/>
          </a:xfrm>
        </p:spPr>
        <p:txBody>
          <a:bodyPr>
            <a:noAutofit/>
          </a:bodyPr>
          <a:lstStyle/>
          <a:p>
            <a:pPr algn="ctr"/>
            <a:r>
              <a:rPr lang="pt-PT" sz="4800" dirty="0" smtClean="0"/>
              <a:t>Programa para o Fundo de Auxílio Europeu às Pessoas Mais Carenciadas em Portugal</a:t>
            </a:r>
            <a:endParaRPr lang="pt-PT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2" y="533400"/>
            <a:ext cx="9753600" cy="1325562"/>
          </a:xfrm>
        </p:spPr>
        <p:txBody>
          <a:bodyPr>
            <a:normAutofit/>
          </a:bodyPr>
          <a:lstStyle/>
          <a:p>
            <a:r>
              <a:rPr lang="pt-PT" b="1" dirty="0" smtClean="0"/>
              <a:t>INICIATIVA PORTUGAL INOVAÇÃO SOCIAL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4" y="2209800"/>
            <a:ext cx="9753600" cy="3962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latin typeface="Calibri Light" pitchFamily="34" charset="0"/>
              </a:rPr>
              <a:t>Criada no âmbito do Portugal2020, a iniciativa Portugal Inovação Social é o primeiro programa de um Estado Membro destinado à dinamização da Inovação Social financiado pelos fundos estruturais europeus.</a:t>
            </a:r>
          </a:p>
        </p:txBody>
      </p:sp>
      <p:pic>
        <p:nvPicPr>
          <p:cNvPr id="4" name="Imagem 3" descr="https://www.portugal2020.pt/Portal2020/Media/Default/Images/LOGOTipos/Logo_PT_Inov_Social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56412" y="4648200"/>
            <a:ext cx="4486275" cy="1443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7614" y="2438400"/>
            <a:ext cx="6705598" cy="2667000"/>
          </a:xfrm>
        </p:spPr>
        <p:txBody>
          <a:bodyPr numCol="2">
            <a:noAutofit/>
          </a:bodyPr>
          <a:lstStyle/>
          <a:p>
            <a:pPr marL="45720" indent="0">
              <a:buNone/>
            </a:pPr>
            <a:r>
              <a:rPr lang="pt-PT" dirty="0" smtClean="0">
                <a:latin typeface="Calibri Light" pitchFamily="34" charset="0"/>
              </a:rPr>
              <a:t>	-Eslovénia</a:t>
            </a:r>
          </a:p>
          <a:p>
            <a:pPr marL="45720" indent="0">
              <a:buNone/>
            </a:pPr>
            <a:r>
              <a:rPr lang="pt-PT" dirty="0">
                <a:latin typeface="Calibri Light" pitchFamily="34" charset="0"/>
              </a:rPr>
              <a:t>	</a:t>
            </a:r>
            <a:r>
              <a:rPr lang="pt-PT" dirty="0" smtClean="0">
                <a:latin typeface="Calibri Light" pitchFamily="34" charset="0"/>
              </a:rPr>
              <a:t>-</a:t>
            </a:r>
            <a:r>
              <a:rPr lang="pt-PT" dirty="0" smtClean="0">
                <a:latin typeface="Calibri Light" pitchFamily="34" charset="0"/>
              </a:rPr>
              <a:t>Eslováquia</a:t>
            </a:r>
            <a:endParaRPr lang="pt-PT" dirty="0" smtClean="0">
              <a:latin typeface="Calibri Light" pitchFamily="34" charset="0"/>
            </a:endParaRPr>
          </a:p>
          <a:p>
            <a:pPr marL="45720" indent="0">
              <a:buNone/>
            </a:pPr>
            <a:r>
              <a:rPr lang="pt-PT" dirty="0">
                <a:latin typeface="Calibri Light" pitchFamily="34" charset="0"/>
              </a:rPr>
              <a:t>	</a:t>
            </a:r>
            <a:r>
              <a:rPr lang="pt-PT" dirty="0" smtClean="0">
                <a:latin typeface="Calibri Light" pitchFamily="34" charset="0"/>
              </a:rPr>
              <a:t>-República </a:t>
            </a:r>
            <a:r>
              <a:rPr lang="pt-PT" dirty="0">
                <a:latin typeface="Calibri Light" pitchFamily="34" charset="0"/>
              </a:rPr>
              <a:t>Checa</a:t>
            </a:r>
          </a:p>
          <a:p>
            <a:pPr marL="45720" indent="0">
              <a:buNone/>
            </a:pPr>
            <a:r>
              <a:rPr lang="pt-PT" dirty="0" smtClean="0">
                <a:latin typeface="Calibri Light" pitchFamily="34" charset="0"/>
              </a:rPr>
              <a:t>	-Chipre</a:t>
            </a:r>
            <a:endParaRPr lang="pt-PT" dirty="0">
              <a:latin typeface="Calibri Light" pitchFamily="34" charset="0"/>
            </a:endParaRPr>
          </a:p>
          <a:p>
            <a:pPr marL="45720" indent="0">
              <a:buNone/>
            </a:pPr>
            <a:r>
              <a:rPr lang="pt-PT" dirty="0" smtClean="0">
                <a:latin typeface="Calibri Light" pitchFamily="34" charset="0"/>
              </a:rPr>
              <a:t>	-Estónia</a:t>
            </a:r>
            <a:endParaRPr lang="pt-PT" dirty="0">
              <a:latin typeface="Calibri Light" pitchFamily="34" charset="0"/>
            </a:endParaRPr>
          </a:p>
          <a:p>
            <a:pPr>
              <a:buNone/>
            </a:pPr>
            <a:endParaRPr lang="pt-PT" dirty="0" smtClean="0">
              <a:latin typeface="Calibri Light" pitchFamily="34" charset="0"/>
            </a:endParaRPr>
          </a:p>
          <a:p>
            <a:pPr>
              <a:buNone/>
            </a:pPr>
            <a:endParaRPr lang="pt-PT" dirty="0" smtClean="0">
              <a:latin typeface="Calibri Light" pitchFamily="34" charset="0"/>
            </a:endParaRPr>
          </a:p>
          <a:p>
            <a:pPr marL="45720" indent="0">
              <a:buNone/>
            </a:pPr>
            <a:r>
              <a:rPr lang="pt-PT" dirty="0" smtClean="0">
                <a:latin typeface="Calibri Light" pitchFamily="34" charset="0"/>
              </a:rPr>
              <a:t>-Letónia</a:t>
            </a:r>
            <a:endParaRPr lang="pt-PT" dirty="0">
              <a:latin typeface="Calibri Light" pitchFamily="34" charset="0"/>
            </a:endParaRPr>
          </a:p>
          <a:p>
            <a:pPr marL="45720" indent="0">
              <a:buNone/>
            </a:pPr>
            <a:r>
              <a:rPr lang="pt-PT" dirty="0" smtClean="0">
                <a:latin typeface="Calibri Light" pitchFamily="34" charset="0"/>
              </a:rPr>
              <a:t>-Malta</a:t>
            </a:r>
            <a:endParaRPr lang="pt-PT" dirty="0">
              <a:latin typeface="Calibri Light" pitchFamily="34" charset="0"/>
            </a:endParaRPr>
          </a:p>
          <a:p>
            <a:pPr marL="45720" indent="0">
              <a:buNone/>
            </a:pPr>
            <a:r>
              <a:rPr lang="pt-PT" dirty="0" smtClean="0">
                <a:latin typeface="Calibri Light" pitchFamily="34" charset="0"/>
              </a:rPr>
              <a:t>-Polónia</a:t>
            </a:r>
            <a:endParaRPr lang="pt-PT" dirty="0">
              <a:latin typeface="Calibri Light" pitchFamily="34" charset="0"/>
            </a:endParaRPr>
          </a:p>
          <a:p>
            <a:pPr marL="45720" indent="0">
              <a:buNone/>
            </a:pPr>
            <a:r>
              <a:rPr lang="pt-PT" dirty="0" smtClean="0">
                <a:latin typeface="Calibri Light" pitchFamily="34" charset="0"/>
              </a:rPr>
              <a:t>-Lituânia</a:t>
            </a:r>
            <a:endParaRPr lang="pt-PT" dirty="0">
              <a:latin typeface="Calibri Light" pitchFamily="34" charset="0"/>
            </a:endParaRPr>
          </a:p>
          <a:p>
            <a:pPr marL="45720" indent="0">
              <a:buNone/>
            </a:pPr>
            <a:r>
              <a:rPr lang="pt-PT" dirty="0" smtClean="0">
                <a:latin typeface="Calibri Light" pitchFamily="34" charset="0"/>
              </a:rPr>
              <a:t>-Hungria</a:t>
            </a:r>
            <a:endParaRPr lang="pt-PT" dirty="0">
              <a:latin typeface="Calibri Light" pitchFamily="34" charset="0"/>
            </a:endParaRPr>
          </a:p>
          <a:p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1217612" y="1447800"/>
            <a:ext cx="6045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 smtClean="0">
                <a:latin typeface="Calibri Light" pitchFamily="34" charset="0"/>
              </a:rPr>
              <a:t>Em </a:t>
            </a:r>
            <a:r>
              <a:rPr lang="pt-PT" sz="2400" b="1" dirty="0" smtClean="0">
                <a:latin typeface="Calibri Light" pitchFamily="34" charset="0"/>
              </a:rPr>
              <a:t>2004</a:t>
            </a:r>
            <a:r>
              <a:rPr lang="pt-PT" sz="2400" dirty="0" smtClean="0">
                <a:latin typeface="Calibri Light" pitchFamily="34" charset="0"/>
              </a:rPr>
              <a:t>, foram dez os países que aderiram à União Europeia:</a:t>
            </a:r>
            <a:endParaRPr lang="pt-PT" sz="2400" dirty="0">
              <a:latin typeface="Calibri Light" pitchFamily="34" charset="0"/>
            </a:endParaRPr>
          </a:p>
        </p:txBody>
      </p:sp>
      <p:pic>
        <p:nvPicPr>
          <p:cNvPr id="6" name="Picture 10" descr="Mapa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2212" y="1828800"/>
            <a:ext cx="3968969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359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2" y="3581400"/>
            <a:ext cx="9753600" cy="1325562"/>
          </a:xfrm>
        </p:spPr>
        <p:txBody>
          <a:bodyPr>
            <a:noAutofit/>
          </a:bodyPr>
          <a:lstStyle/>
          <a:p>
            <a:pPr algn="ctr"/>
            <a:r>
              <a:rPr lang="pt-PT" sz="7200" b="1" dirty="0" smtClean="0"/>
              <a:t>Instituições Financiadas Pela União Europeia</a:t>
            </a:r>
            <a:endParaRPr lang="pt-PT" sz="7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5412" y="4953000"/>
            <a:ext cx="8459787" cy="868362"/>
          </a:xfrm>
        </p:spPr>
        <p:txBody>
          <a:bodyPr>
            <a:normAutofit/>
          </a:bodyPr>
          <a:lstStyle/>
          <a:p>
            <a:r>
              <a:rPr lang="pt-PT" sz="3600" dirty="0" smtClean="0"/>
              <a:t>junta de freguesia do fundão</a:t>
            </a:r>
            <a:endParaRPr lang="pt-PT" sz="3600" dirty="0"/>
          </a:p>
        </p:txBody>
      </p:sp>
      <p:pic>
        <p:nvPicPr>
          <p:cNvPr id="6" name="Marcador de Posição de Conteúdo 5" descr="IMG_85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5212" y="609600"/>
            <a:ext cx="57912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6812" y="4953000"/>
            <a:ext cx="8534398" cy="762000"/>
          </a:xfrm>
        </p:spPr>
        <p:txBody>
          <a:bodyPr>
            <a:normAutofit/>
          </a:bodyPr>
          <a:lstStyle/>
          <a:p>
            <a:r>
              <a:rPr lang="pt-PT" sz="3600" dirty="0" smtClean="0"/>
              <a:t>câmara municipal do fundão</a:t>
            </a:r>
            <a:endParaRPr lang="pt-PT" sz="3600" dirty="0"/>
          </a:p>
        </p:txBody>
      </p:sp>
      <p:pic>
        <p:nvPicPr>
          <p:cNvPr id="1026" name="Picture 2" descr="http://photos1.blogger.com/blogger/5446/1177/1600/camara_fundao.jpg"/>
          <p:cNvPicPr>
            <a:picLocks noChangeAspect="1" noChangeArrowheads="1"/>
          </p:cNvPicPr>
          <p:nvPr/>
        </p:nvPicPr>
        <p:blipFill>
          <a:blip r:embed="rId2" cstate="print"/>
          <a:srcRect l="781" t="16471"/>
          <a:stretch>
            <a:fillRect/>
          </a:stretch>
        </p:blipFill>
        <p:spPr bwMode="auto">
          <a:xfrm>
            <a:off x="1065212" y="685800"/>
            <a:ext cx="7087673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5812" y="5334000"/>
            <a:ext cx="5943600" cy="715962"/>
          </a:xfrm>
        </p:spPr>
        <p:txBody>
          <a:bodyPr>
            <a:normAutofit/>
          </a:bodyPr>
          <a:lstStyle/>
          <a:p>
            <a:r>
              <a:rPr lang="pt-PT" sz="3600" dirty="0" smtClean="0"/>
              <a:t>Casino Fundanense</a:t>
            </a:r>
            <a:endParaRPr lang="pt-PT" sz="3600" dirty="0"/>
          </a:p>
        </p:txBody>
      </p:sp>
      <p:pic>
        <p:nvPicPr>
          <p:cNvPr id="115714" name="Picture 2" descr="http://2.bp.blogspot.com/-mlAoLgJ0MXU/Uyna853D2AI/AAAAAAAAA8E/E13M4L5WT20/s1600/ST833688.JPG"/>
          <p:cNvPicPr>
            <a:picLocks noChangeAspect="1" noChangeArrowheads="1"/>
          </p:cNvPicPr>
          <p:nvPr/>
        </p:nvPicPr>
        <p:blipFill>
          <a:blip r:embed="rId2" cstate="print"/>
          <a:srcRect r="1689" b="5405"/>
          <a:stretch>
            <a:fillRect/>
          </a:stretch>
        </p:blipFill>
        <p:spPr bwMode="auto">
          <a:xfrm>
            <a:off x="760412" y="685801"/>
            <a:ext cx="6019800" cy="4344186"/>
          </a:xfrm>
          <a:prstGeom prst="rect">
            <a:avLst/>
          </a:prstGeom>
          <a:noFill/>
        </p:spPr>
      </p:pic>
      <p:pic>
        <p:nvPicPr>
          <p:cNvPr id="6" name="Imagem 5" descr="IMG_8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8412" y="685800"/>
            <a:ext cx="3714750" cy="495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0"/>
            <a:ext cx="10744200" cy="1066800"/>
          </a:xfrm>
        </p:spPr>
        <p:txBody>
          <a:bodyPr>
            <a:normAutofit/>
          </a:bodyPr>
          <a:lstStyle/>
          <a:p>
            <a:r>
              <a:rPr lang="pt-PT" sz="3600" dirty="0" smtClean="0"/>
              <a:t>Santa casa da Misericórdia do Fundão</a:t>
            </a:r>
            <a:endParaRPr lang="pt-PT" sz="3600" dirty="0"/>
          </a:p>
        </p:txBody>
      </p:sp>
      <p:pic>
        <p:nvPicPr>
          <p:cNvPr id="4" name="Marcador de Posição de Conteúdo 3" descr="IMG_86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6612" y="457200"/>
            <a:ext cx="6502398" cy="487679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1143000"/>
            <a:ext cx="7315200" cy="4449762"/>
          </a:xfrm>
        </p:spPr>
        <p:txBody>
          <a:bodyPr>
            <a:noAutofit/>
          </a:bodyPr>
          <a:lstStyle/>
          <a:p>
            <a:r>
              <a:rPr lang="pt-PT" sz="28700" dirty="0" smtClean="0"/>
              <a:t>Fim</a:t>
            </a:r>
            <a:endParaRPr lang="pt-PT" sz="287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uropa Continental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CCEAD8-7058-4245-BF7C-65D28E343D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1F5612B-8EF8-49DA-976F-9E8915801AF9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C265EF4-CD3D-4FD2-A6AA-036E80368A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3638</Words>
  <Application>Microsoft Office PowerPoint</Application>
  <PresentationFormat>Personalizados</PresentationFormat>
  <Paragraphs>362</Paragraphs>
  <Slides>95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95</vt:i4>
      </vt:variant>
    </vt:vector>
  </HeadingPairs>
  <TitlesOfParts>
    <vt:vector size="96" baseType="lpstr">
      <vt:lpstr>Europa Continental 16x9</vt:lpstr>
      <vt:lpstr>5.1. A integração no Espaço Europeu </vt:lpstr>
      <vt:lpstr>Vantagens e desvantagens de pertencer á união europeia</vt:lpstr>
      <vt:lpstr>Vantagens</vt:lpstr>
      <vt:lpstr>Desvantagens</vt:lpstr>
      <vt:lpstr>estados membros da União Europeia</vt:lpstr>
      <vt:lpstr>Diapositivo 6</vt:lpstr>
      <vt:lpstr>Diapositivo 7</vt:lpstr>
      <vt:lpstr>Diapositivo 8</vt:lpstr>
      <vt:lpstr>Diapositivo 9</vt:lpstr>
      <vt:lpstr>Diapositivo 10</vt:lpstr>
      <vt:lpstr>Diapositivo 11</vt:lpstr>
      <vt:lpstr>Países Candidatos</vt:lpstr>
      <vt:lpstr>Países Potenciais Candidatos</vt:lpstr>
      <vt:lpstr>Dados Estatísticos dos países da U.E </vt:lpstr>
      <vt:lpstr>Alemanha</vt:lpstr>
      <vt:lpstr>França</vt:lpstr>
      <vt:lpstr>Bélgica</vt:lpstr>
      <vt:lpstr>Itália</vt:lpstr>
      <vt:lpstr>Países Baixos</vt:lpstr>
      <vt:lpstr>Luxemburgo</vt:lpstr>
      <vt:lpstr>Reino Unido</vt:lpstr>
      <vt:lpstr>Dinamarca</vt:lpstr>
      <vt:lpstr>Irlanda</vt:lpstr>
      <vt:lpstr>Grécia</vt:lpstr>
      <vt:lpstr>Portugal</vt:lpstr>
      <vt:lpstr>Espanha</vt:lpstr>
      <vt:lpstr>Áustria</vt:lpstr>
      <vt:lpstr>suécia</vt:lpstr>
      <vt:lpstr>Finlândia</vt:lpstr>
      <vt:lpstr>Eslovénia</vt:lpstr>
      <vt:lpstr>Eslováquia</vt:lpstr>
      <vt:lpstr>Republica checa</vt:lpstr>
      <vt:lpstr>Chipre</vt:lpstr>
      <vt:lpstr>Estónia</vt:lpstr>
      <vt:lpstr>Letónia</vt:lpstr>
      <vt:lpstr>malta</vt:lpstr>
      <vt:lpstr>polónia</vt:lpstr>
      <vt:lpstr>lituânia</vt:lpstr>
      <vt:lpstr>Hungria</vt:lpstr>
      <vt:lpstr>Bulgária</vt:lpstr>
      <vt:lpstr>Roménia</vt:lpstr>
      <vt:lpstr>Croácia</vt:lpstr>
      <vt:lpstr>Programas da U.E do programa 2020</vt:lpstr>
      <vt:lpstr>Programas operacionais temáticos no continente  </vt:lpstr>
      <vt:lpstr>COMPETITIVIDADE E INTERNACIONALIZAÇÃO</vt:lpstr>
      <vt:lpstr>INCLUSÃO SOCIAL E EMPREGO   </vt:lpstr>
      <vt:lpstr>CAPITAL HUMANO </vt:lpstr>
      <vt:lpstr>SUSTENTABILIDADE E EFICIÊNCIA NO USO DOS RECURSOS</vt:lpstr>
      <vt:lpstr>Diapositivo 49</vt:lpstr>
      <vt:lpstr>Programas operacionais regionais no continente </vt:lpstr>
      <vt:lpstr>NORTE</vt:lpstr>
      <vt:lpstr>Alguns dos objetivos:</vt:lpstr>
      <vt:lpstr>Diapositivo 53</vt:lpstr>
      <vt:lpstr>CENTRO</vt:lpstr>
      <vt:lpstr>Diapositivo 55</vt:lpstr>
      <vt:lpstr>LISBOA  </vt:lpstr>
      <vt:lpstr>Até 2020, exige-se:</vt:lpstr>
      <vt:lpstr>ALENTEJO</vt:lpstr>
      <vt:lpstr>Estratégias:</vt:lpstr>
      <vt:lpstr>  ALGARVE </vt:lpstr>
      <vt:lpstr>Programas operacionais regionais nas regiões autónomas  </vt:lpstr>
      <vt:lpstr>Açores</vt:lpstr>
      <vt:lpstr>Alguns dos Objetivos:</vt:lpstr>
      <vt:lpstr>MADEIRA</vt:lpstr>
      <vt:lpstr>Programas de desenvolvimento rural</vt:lpstr>
      <vt:lpstr>Programa para o Fundo Europeu dos Assuntos Marítimos e das Pescas</vt:lpstr>
      <vt:lpstr>PROGRAMA OPERACIONAL MAR 2020 </vt:lpstr>
      <vt:lpstr>Diapositivo 68</vt:lpstr>
      <vt:lpstr>Programa Operacional de Assistência Técnica  </vt:lpstr>
      <vt:lpstr>PROGRAMA OPERACIONAL DE ASSISTÊNCIA TÉCNICA  </vt:lpstr>
      <vt:lpstr>Objetivos:</vt:lpstr>
      <vt:lpstr>Diapositivo 72</vt:lpstr>
      <vt:lpstr>Programas Operacionais de Cooperação Territorial Europeia</vt:lpstr>
      <vt:lpstr>POCTEP - PROGRAMA OPERACIONAL TRANSFRONTEIRIÇO ESPANHA-PORTUGAL</vt:lpstr>
      <vt:lpstr>Diapositivo 75</vt:lpstr>
      <vt:lpstr>PROGRAMA OPERACIONAL TRANSNACIONAL MADEIRA-AÇORES-CANÁRIAS</vt:lpstr>
      <vt:lpstr>PROGRAMA OPERACIONAL TRANSNACIONAL ESPAÇO ATLÂNTICO</vt:lpstr>
      <vt:lpstr>OPERACIONAL TRANSNACIONAL SUDOESTE EUROPEU</vt:lpstr>
      <vt:lpstr>Diapositivo 79</vt:lpstr>
      <vt:lpstr>PROGRAMA OPERACIONAL TRANSNACIONAL MEDITERRÂNEO</vt:lpstr>
      <vt:lpstr>Objetivos:</vt:lpstr>
      <vt:lpstr>PROGRAMA OPERACIONAL INTERREGIONAL</vt:lpstr>
      <vt:lpstr>Objetivos:</vt:lpstr>
      <vt:lpstr>ESPON 2020</vt:lpstr>
      <vt:lpstr>Objetivos:</vt:lpstr>
      <vt:lpstr>PROGRAMA URBACT</vt:lpstr>
      <vt:lpstr>PROGRAMA INTERACT</vt:lpstr>
      <vt:lpstr>Programa para o Fundo de Auxílio Europeu às Pessoas Mais Carenciadas em Portugal</vt:lpstr>
      <vt:lpstr>INICIATIVA PORTUGAL INOVAÇÃO SOCIAL</vt:lpstr>
      <vt:lpstr>Instituições Financiadas Pela União Europeia</vt:lpstr>
      <vt:lpstr>junta de freguesia do fundão</vt:lpstr>
      <vt:lpstr>câmara municipal do fundão</vt:lpstr>
      <vt:lpstr>Casino Fundanense</vt:lpstr>
      <vt:lpstr>Santa casa da Misericórdia do Fundão</vt:lpstr>
      <vt:lpstr>Fim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Esquema de Título</dc:title>
  <dc:creator>ESF</dc:creator>
  <cp:lastModifiedBy>Laurinda Otilia Morais Brás</cp:lastModifiedBy>
  <cp:revision>58</cp:revision>
  <dcterms:created xsi:type="dcterms:W3CDTF">2013-04-05T20:02:07Z</dcterms:created>
  <dcterms:modified xsi:type="dcterms:W3CDTF">2016-03-13T20:19:38Z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